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slide+xml" PartName="/ppt/slides/slide23.xml"/>
  <Override ContentType="application/vnd.openxmlformats-officedocument.presentationml.slide+xml" PartName="/ppt/slides/slide24.xml"/>
  <Override ContentType="application/vnd.openxmlformats-officedocument.presentationml.slide+xml" PartName="/ppt/slides/slide25.xml"/>
  <Override ContentType="application/vnd.openxmlformats-officedocument.presentationml.slide+xml" PartName="/ppt/slides/slide26.xml"/>
  <Override ContentType="application/vnd.openxmlformats-officedocument.presentationml.slide+xml" PartName="/ppt/slides/slide27.xml"/>
  <Override ContentType="application/vnd.openxmlformats-officedocument.presentationml.slide+xml" PartName="/ppt/slides/slide28.xml"/>
  <Override ContentType="application/vnd.openxmlformats-officedocument.presentationml.slide+xml" PartName="/ppt/slides/slide29.xml"/>
  <Override ContentType="application/vnd.openxmlformats-officedocument.presentationml.slide+xml" PartName="/ppt/slides/slide30.xml"/>
  <Override ContentType="application/vnd.openxmlformats-officedocument.presentationml.slide+xml" PartName="/ppt/slides/slide31.xml"/>
  <Override ContentType="application/vnd.openxmlformats-officedocument.presentationml.slide+xml" PartName="/ppt/slides/slide32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</p:sldIdLst>
  <p:sldSz cx="18288000" cy="10287000"/>
  <p:notesSz cx="6858000" cy="9144000"/>
  <p:embeddedFontLst>
    <p:embeddedFont>
      <p:font typeface="TAN Meringue" charset="1" panose="00000000000000000000"/>
      <p:regular r:id="rId38"/>
    </p:embeddedFont>
    <p:embeddedFont>
      <p:font typeface="Poppins" charset="1" panose="00000500000000000000"/>
      <p:regular r:id="rId39"/>
    </p:embeddedFont>
    <p:embeddedFont>
      <p:font typeface="Poppins Bold" charset="1" panose="00000800000000000000"/>
      <p:regular r:id="rId40"/>
    </p:embeddedFont>
    <p:embeddedFont>
      <p:font typeface="Roboto" charset="1" panose="02000000000000000000"/>
      <p:regular r:id="rId4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19" Target="slides/slide14.xml" Type="http://schemas.openxmlformats.org/officeDocument/2006/relationships/slide"/><Relationship Id="rId2" Target="presProps.xml" Type="http://schemas.openxmlformats.org/officeDocument/2006/relationships/presProps"/><Relationship Id="rId20" Target="slides/slide15.xml" Type="http://schemas.openxmlformats.org/officeDocument/2006/relationships/slide"/><Relationship Id="rId21" Target="slides/slide16.xml" Type="http://schemas.openxmlformats.org/officeDocument/2006/relationships/slide"/><Relationship Id="rId22" Target="slides/slide17.xml" Type="http://schemas.openxmlformats.org/officeDocument/2006/relationships/slide"/><Relationship Id="rId23" Target="slides/slide18.xml" Type="http://schemas.openxmlformats.org/officeDocument/2006/relationships/slide"/><Relationship Id="rId24" Target="slides/slide19.xml" Type="http://schemas.openxmlformats.org/officeDocument/2006/relationships/slide"/><Relationship Id="rId25" Target="slides/slide20.xml" Type="http://schemas.openxmlformats.org/officeDocument/2006/relationships/slide"/><Relationship Id="rId26" Target="slides/slide21.xml" Type="http://schemas.openxmlformats.org/officeDocument/2006/relationships/slide"/><Relationship Id="rId27" Target="slides/slide22.xml" Type="http://schemas.openxmlformats.org/officeDocument/2006/relationships/slide"/><Relationship Id="rId28" Target="slides/slide23.xml" Type="http://schemas.openxmlformats.org/officeDocument/2006/relationships/slide"/><Relationship Id="rId29" Target="slides/slide24.xml" Type="http://schemas.openxmlformats.org/officeDocument/2006/relationships/slide"/><Relationship Id="rId3" Target="viewProps.xml" Type="http://schemas.openxmlformats.org/officeDocument/2006/relationships/viewProps"/><Relationship Id="rId30" Target="slides/slide25.xml" Type="http://schemas.openxmlformats.org/officeDocument/2006/relationships/slide"/><Relationship Id="rId31" Target="slides/slide26.xml" Type="http://schemas.openxmlformats.org/officeDocument/2006/relationships/slide"/><Relationship Id="rId32" Target="slides/slide27.xml" Type="http://schemas.openxmlformats.org/officeDocument/2006/relationships/slide"/><Relationship Id="rId33" Target="slides/slide28.xml" Type="http://schemas.openxmlformats.org/officeDocument/2006/relationships/slide"/><Relationship Id="rId34" Target="slides/slide29.xml" Type="http://schemas.openxmlformats.org/officeDocument/2006/relationships/slide"/><Relationship Id="rId35" Target="slides/slide30.xml" Type="http://schemas.openxmlformats.org/officeDocument/2006/relationships/slide"/><Relationship Id="rId36" Target="slides/slide31.xml" Type="http://schemas.openxmlformats.org/officeDocument/2006/relationships/slide"/><Relationship Id="rId37" Target="slides/slide32.xml" Type="http://schemas.openxmlformats.org/officeDocument/2006/relationships/slide"/><Relationship Id="rId38" Target="fonts/font38.fntdata" Type="http://schemas.openxmlformats.org/officeDocument/2006/relationships/font"/><Relationship Id="rId39" Target="fonts/font39.fntdata" Type="http://schemas.openxmlformats.org/officeDocument/2006/relationships/font"/><Relationship Id="rId4" Target="theme/theme1.xml" Type="http://schemas.openxmlformats.org/officeDocument/2006/relationships/theme"/><Relationship Id="rId40" Target="fonts/font40.fntdata" Type="http://schemas.openxmlformats.org/officeDocument/2006/relationships/font"/><Relationship Id="rId41" Target="fonts/font41.fntdata" Type="http://schemas.openxmlformats.org/officeDocument/2006/relationships/font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2.png" Type="http://schemas.openxmlformats.org/officeDocument/2006/relationships/image"/><Relationship Id="rId3" Target="../media/image33.pn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4.pn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5.png" Type="http://schemas.openxmlformats.org/officeDocument/2006/relationships/image"/><Relationship Id="rId3" Target="../media/image36.png" Type="http://schemas.openxmlformats.org/officeDocument/2006/relationships/image"/><Relationship Id="rId4" Target="../media/image37.pn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8.png" Type="http://schemas.openxmlformats.org/officeDocument/2006/relationships/image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9.png" Type="http://schemas.openxmlformats.org/officeDocument/2006/relationships/image"/><Relationship Id="rId3" Target="../media/image40.png" Type="http://schemas.openxmlformats.org/officeDocument/2006/relationships/image"/></Relationships>
</file>

<file path=ppt/slides/_rels/slide1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1.png" Type="http://schemas.openxmlformats.org/officeDocument/2006/relationships/image"/></Relationships>
</file>

<file path=ppt/slides/_rels/slide1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2.png" Type="http://schemas.openxmlformats.org/officeDocument/2006/relationships/image"/><Relationship Id="rId3" Target="../media/image43.png" Type="http://schemas.openxmlformats.org/officeDocument/2006/relationships/image"/><Relationship Id="rId4" Target="../media/image44.png" Type="http://schemas.openxmlformats.org/officeDocument/2006/relationships/image"/><Relationship Id="rId5" Target="../media/image45.png" Type="http://schemas.openxmlformats.org/officeDocument/2006/relationships/image"/></Relationships>
</file>

<file path=ppt/slides/_rels/slide1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6.png" Type="http://schemas.openxmlformats.org/officeDocument/2006/relationships/image"/></Relationships>
</file>

<file path=ppt/slides/_rels/slide1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8.png" Type="http://schemas.openxmlformats.org/officeDocument/2006/relationships/image"/><Relationship Id="rId11" Target="../media/image19.svg" Type="http://schemas.openxmlformats.org/officeDocument/2006/relationships/image"/><Relationship Id="rId12" Target="../media/image20.png" Type="http://schemas.openxmlformats.org/officeDocument/2006/relationships/image"/><Relationship Id="rId13" Target="../media/image21.svg" Type="http://schemas.openxmlformats.org/officeDocument/2006/relationships/image"/><Relationship Id="rId14" Target="../media/image22.png" Type="http://schemas.openxmlformats.org/officeDocument/2006/relationships/image"/><Relationship Id="rId15" Target="../media/image23.svg" Type="http://schemas.openxmlformats.org/officeDocument/2006/relationships/image"/><Relationship Id="rId16" Target="../media/image24.png" Type="http://schemas.openxmlformats.org/officeDocument/2006/relationships/image"/><Relationship Id="rId17" Target="../media/image25.svg" Type="http://schemas.openxmlformats.org/officeDocument/2006/relationships/image"/><Relationship Id="rId18" Target="../media/image47.png" Type="http://schemas.openxmlformats.org/officeDocument/2006/relationships/image"/><Relationship Id="rId2" Target="../media/image10.png" Type="http://schemas.openxmlformats.org/officeDocument/2006/relationships/image"/><Relationship Id="rId3" Target="../media/image11.svg" Type="http://schemas.openxmlformats.org/officeDocument/2006/relationships/image"/><Relationship Id="rId4" Target="../media/image12.png" Type="http://schemas.openxmlformats.org/officeDocument/2006/relationships/image"/><Relationship Id="rId5" Target="../media/image13.svg" Type="http://schemas.openxmlformats.org/officeDocument/2006/relationships/image"/><Relationship Id="rId6" Target="../media/image14.png" Type="http://schemas.openxmlformats.org/officeDocument/2006/relationships/image"/><Relationship Id="rId7" Target="../media/image15.svg" Type="http://schemas.openxmlformats.org/officeDocument/2006/relationships/image"/><Relationship Id="rId8" Target="../media/image16.png" Type="http://schemas.openxmlformats.org/officeDocument/2006/relationships/image"/><Relationship Id="rId9" Target="../media/image17.svg" Type="http://schemas.openxmlformats.org/officeDocument/2006/relationships/image"/></Relationships>
</file>

<file path=ppt/slides/_rels/slide1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8.png" Type="http://schemas.openxmlformats.org/officeDocument/2006/relationships/image"/><Relationship Id="rId3" Target="../media/image49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jpeg" Type="http://schemas.openxmlformats.org/officeDocument/2006/relationships/image"/></Relationships>
</file>

<file path=ppt/slides/_rels/slide2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0.png" Type="http://schemas.openxmlformats.org/officeDocument/2006/relationships/image"/></Relationships>
</file>

<file path=ppt/slides/_rels/slide2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1.png" Type="http://schemas.openxmlformats.org/officeDocument/2006/relationships/image"/><Relationship Id="rId3" Target="../media/image52.png" Type="http://schemas.openxmlformats.org/officeDocument/2006/relationships/image"/></Relationships>
</file>

<file path=ppt/slides/_rels/slide2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8.png" Type="http://schemas.openxmlformats.org/officeDocument/2006/relationships/image"/><Relationship Id="rId11" Target="../media/image19.svg" Type="http://schemas.openxmlformats.org/officeDocument/2006/relationships/image"/><Relationship Id="rId12" Target="../media/image20.png" Type="http://schemas.openxmlformats.org/officeDocument/2006/relationships/image"/><Relationship Id="rId13" Target="../media/image21.svg" Type="http://schemas.openxmlformats.org/officeDocument/2006/relationships/image"/><Relationship Id="rId14" Target="../media/image22.png" Type="http://schemas.openxmlformats.org/officeDocument/2006/relationships/image"/><Relationship Id="rId15" Target="../media/image23.svg" Type="http://schemas.openxmlformats.org/officeDocument/2006/relationships/image"/><Relationship Id="rId16" Target="../media/image24.png" Type="http://schemas.openxmlformats.org/officeDocument/2006/relationships/image"/><Relationship Id="rId17" Target="../media/image25.svg" Type="http://schemas.openxmlformats.org/officeDocument/2006/relationships/image"/><Relationship Id="rId18" Target="../media/image53.png" Type="http://schemas.openxmlformats.org/officeDocument/2006/relationships/image"/><Relationship Id="rId2" Target="../media/image10.png" Type="http://schemas.openxmlformats.org/officeDocument/2006/relationships/image"/><Relationship Id="rId3" Target="../media/image11.svg" Type="http://schemas.openxmlformats.org/officeDocument/2006/relationships/image"/><Relationship Id="rId4" Target="../media/image12.png" Type="http://schemas.openxmlformats.org/officeDocument/2006/relationships/image"/><Relationship Id="rId5" Target="../media/image13.svg" Type="http://schemas.openxmlformats.org/officeDocument/2006/relationships/image"/><Relationship Id="rId6" Target="../media/image14.png" Type="http://schemas.openxmlformats.org/officeDocument/2006/relationships/image"/><Relationship Id="rId7" Target="../media/image15.svg" Type="http://schemas.openxmlformats.org/officeDocument/2006/relationships/image"/><Relationship Id="rId8" Target="../media/image16.png" Type="http://schemas.openxmlformats.org/officeDocument/2006/relationships/image"/><Relationship Id="rId9" Target="../media/image17.svg" Type="http://schemas.openxmlformats.org/officeDocument/2006/relationships/image"/></Relationships>
</file>

<file path=ppt/slides/_rels/slide2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4.png" Type="http://schemas.openxmlformats.org/officeDocument/2006/relationships/image"/><Relationship Id="rId3" Target="../media/image55.png" Type="http://schemas.openxmlformats.org/officeDocument/2006/relationships/image"/></Relationships>
</file>

<file path=ppt/slides/_rels/slide2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6.png" Type="http://schemas.openxmlformats.org/officeDocument/2006/relationships/image"/></Relationships>
</file>

<file path=ppt/slides/_rels/slide2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7.png" Type="http://schemas.openxmlformats.org/officeDocument/2006/relationships/image"/></Relationships>
</file>

<file path=ppt/slides/_rels/slide2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8.png" Type="http://schemas.openxmlformats.org/officeDocument/2006/relationships/image"/><Relationship Id="rId3" Target="../media/image59.png" Type="http://schemas.openxmlformats.org/officeDocument/2006/relationships/image"/><Relationship Id="rId4" Target="../media/image60.png" Type="http://schemas.openxmlformats.org/officeDocument/2006/relationships/image"/></Relationships>
</file>

<file path=ppt/slides/_rels/slide2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1.png" Type="http://schemas.openxmlformats.org/officeDocument/2006/relationships/image"/><Relationship Id="rId3" Target="../media/image62.png" Type="http://schemas.openxmlformats.org/officeDocument/2006/relationships/image"/><Relationship Id="rId4" Target="../media/image63.png" Type="http://schemas.openxmlformats.org/officeDocument/2006/relationships/image"/></Relationships>
</file>

<file path=ppt/slides/_rels/slide2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4.png" Type="http://schemas.openxmlformats.org/officeDocument/2006/relationships/image"/></Relationships>
</file>

<file path=ppt/slides/_rels/slide2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5.png" Type="http://schemas.openxmlformats.org/officeDocument/2006/relationships/image"/><Relationship Id="rId3" Target="../media/image66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png" Type="http://schemas.openxmlformats.org/officeDocument/2006/relationships/image"/><Relationship Id="rId3" Target="../media/image5.png" Type="http://schemas.openxmlformats.org/officeDocument/2006/relationships/image"/></Relationships>
</file>

<file path=ppt/slides/_rels/slide3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7.png" Type="http://schemas.openxmlformats.org/officeDocument/2006/relationships/image"/></Relationships>
</file>

<file path=ppt/slides/_rels/slide3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8.png" Type="http://schemas.openxmlformats.org/officeDocument/2006/relationships/image"/></Relationships>
</file>

<file path=ppt/slides/_rels/slide3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9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png" Type="http://schemas.openxmlformats.org/officeDocument/2006/relationships/image"/><Relationship Id="rId3" Target="../media/image7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.png" Type="http://schemas.openxmlformats.org/officeDocument/2006/relationships/image"/><Relationship Id="rId3" Target="../media/image9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8.png" Type="http://schemas.openxmlformats.org/officeDocument/2006/relationships/image"/><Relationship Id="rId11" Target="../media/image19.svg" Type="http://schemas.openxmlformats.org/officeDocument/2006/relationships/image"/><Relationship Id="rId12" Target="../media/image20.png" Type="http://schemas.openxmlformats.org/officeDocument/2006/relationships/image"/><Relationship Id="rId13" Target="../media/image21.svg" Type="http://schemas.openxmlformats.org/officeDocument/2006/relationships/image"/><Relationship Id="rId14" Target="../media/image22.png" Type="http://schemas.openxmlformats.org/officeDocument/2006/relationships/image"/><Relationship Id="rId15" Target="../media/image23.svg" Type="http://schemas.openxmlformats.org/officeDocument/2006/relationships/image"/><Relationship Id="rId16" Target="../media/image24.png" Type="http://schemas.openxmlformats.org/officeDocument/2006/relationships/image"/><Relationship Id="rId17" Target="../media/image25.svg" Type="http://schemas.openxmlformats.org/officeDocument/2006/relationships/image"/><Relationship Id="rId18" Target="../media/image26.png" Type="http://schemas.openxmlformats.org/officeDocument/2006/relationships/image"/><Relationship Id="rId2" Target="../media/image10.png" Type="http://schemas.openxmlformats.org/officeDocument/2006/relationships/image"/><Relationship Id="rId3" Target="../media/image11.svg" Type="http://schemas.openxmlformats.org/officeDocument/2006/relationships/image"/><Relationship Id="rId4" Target="../media/image12.png" Type="http://schemas.openxmlformats.org/officeDocument/2006/relationships/image"/><Relationship Id="rId5" Target="../media/image13.svg" Type="http://schemas.openxmlformats.org/officeDocument/2006/relationships/image"/><Relationship Id="rId6" Target="../media/image14.png" Type="http://schemas.openxmlformats.org/officeDocument/2006/relationships/image"/><Relationship Id="rId7" Target="../media/image15.svg" Type="http://schemas.openxmlformats.org/officeDocument/2006/relationships/image"/><Relationship Id="rId8" Target="../media/image16.png" Type="http://schemas.openxmlformats.org/officeDocument/2006/relationships/image"/><Relationship Id="rId9" Target="../media/image17.sv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7.pn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8.png" Type="http://schemas.openxmlformats.org/officeDocument/2006/relationships/image"/><Relationship Id="rId3" Target="../media/image29.png" Type="http://schemas.openxmlformats.org/officeDocument/2006/relationships/image"/><Relationship Id="rId4" Target="../media/image30.pn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1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DFA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5446596" y="123628"/>
            <a:ext cx="14139021" cy="10287000"/>
          </a:xfrm>
          <a:custGeom>
            <a:avLst/>
            <a:gdLst/>
            <a:ahLst/>
            <a:cxnLst/>
            <a:rect r="r" b="b" t="t" l="l"/>
            <a:pathLst>
              <a:path h="10287000" w="14139021">
                <a:moveTo>
                  <a:pt x="0" y="0"/>
                </a:moveTo>
                <a:lnTo>
                  <a:pt x="14139021" y="0"/>
                </a:lnTo>
                <a:lnTo>
                  <a:pt x="14139021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424" t="-858" r="-13898" b="-858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0" y="7179229"/>
            <a:ext cx="4010027" cy="3107771"/>
          </a:xfrm>
          <a:custGeom>
            <a:avLst/>
            <a:gdLst/>
            <a:ahLst/>
            <a:cxnLst/>
            <a:rect r="r" b="b" t="t" l="l"/>
            <a:pathLst>
              <a:path h="3107771" w="4010027">
                <a:moveTo>
                  <a:pt x="0" y="0"/>
                </a:moveTo>
                <a:lnTo>
                  <a:pt x="4010027" y="0"/>
                </a:lnTo>
                <a:lnTo>
                  <a:pt x="4010027" y="3107771"/>
                </a:lnTo>
                <a:lnTo>
                  <a:pt x="0" y="310777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288194" y="1828574"/>
            <a:ext cx="5158402" cy="31944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432"/>
              </a:lnSpc>
            </a:pPr>
            <a:r>
              <a:rPr lang="en-US" sz="6800">
                <a:solidFill>
                  <a:srgbClr val="B86731"/>
                </a:solidFill>
                <a:latin typeface="TAN Meringue"/>
                <a:ea typeface="TAN Meringue"/>
                <a:cs typeface="TAN Meringue"/>
                <a:sym typeface="TAN Meringue"/>
              </a:rPr>
              <a:t>Woodland Park Complex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288194" y="5209978"/>
            <a:ext cx="5158402" cy="22326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940"/>
              </a:lnSpc>
            </a:pPr>
            <a:r>
              <a:rPr lang="en-US" sz="21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 modern mixed use development in the heart of the city that aims to provide space for all</a:t>
            </a:r>
          </a:p>
          <a:p>
            <a:pPr algn="l">
              <a:lnSpc>
                <a:spcPts val="2940"/>
              </a:lnSpc>
            </a:pPr>
          </a:p>
          <a:p>
            <a:pPr algn="l">
              <a:lnSpc>
                <a:spcPts val="2940"/>
              </a:lnSpc>
            </a:pPr>
          </a:p>
          <a:p>
            <a:pPr algn="l">
              <a:lnSpc>
                <a:spcPts val="2940"/>
              </a:lnSpc>
              <a:spcBef>
                <a:spcPct val="0"/>
              </a:spcBef>
            </a:pPr>
            <a:r>
              <a:rPr lang="en-US" sz="21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Mira Sullivan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DFA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9769264" cy="7852954"/>
          </a:xfrm>
          <a:custGeom>
            <a:avLst/>
            <a:gdLst/>
            <a:ahLst/>
            <a:cxnLst/>
            <a:rect r="r" b="b" t="t" l="l"/>
            <a:pathLst>
              <a:path h="7852954" w="9769264">
                <a:moveTo>
                  <a:pt x="0" y="0"/>
                </a:moveTo>
                <a:lnTo>
                  <a:pt x="9769264" y="0"/>
                </a:lnTo>
                <a:lnTo>
                  <a:pt x="9769264" y="7852954"/>
                </a:lnTo>
                <a:lnTo>
                  <a:pt x="0" y="785295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149" t="-4829" r="-5389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9988136" y="2388873"/>
            <a:ext cx="9435655" cy="7898127"/>
          </a:xfrm>
          <a:custGeom>
            <a:avLst/>
            <a:gdLst/>
            <a:ahLst/>
            <a:cxnLst/>
            <a:rect r="r" b="b" t="t" l="l"/>
            <a:pathLst>
              <a:path h="7898127" w="9435655">
                <a:moveTo>
                  <a:pt x="0" y="0"/>
                </a:moveTo>
                <a:lnTo>
                  <a:pt x="9435656" y="0"/>
                </a:lnTo>
                <a:lnTo>
                  <a:pt x="9435656" y="7898127"/>
                </a:lnTo>
                <a:lnTo>
                  <a:pt x="0" y="789812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4169" t="0" r="-16396" b="-395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2549422" y="8147715"/>
            <a:ext cx="6964044" cy="5514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255"/>
              </a:lnSpc>
              <a:spcBef>
                <a:spcPct val="0"/>
              </a:spcBef>
            </a:pPr>
            <a:r>
              <a:rPr lang="en-US" b="true" sz="3039">
                <a:solidFill>
                  <a:srgbClr val="5F6E4F"/>
                </a:solidFill>
                <a:latin typeface="Poppins Bold"/>
                <a:ea typeface="Poppins Bold"/>
                <a:cs typeface="Poppins Bold"/>
                <a:sym typeface="Poppins Bold"/>
              </a:rPr>
              <a:t>Walk down Wenzel towards Main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2805029" y="0"/>
            <a:ext cx="5482971" cy="8229600"/>
            <a:chOff x="0" y="0"/>
            <a:chExt cx="2654602" cy="3984394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654602" cy="3984394"/>
            </a:xfrm>
            <a:custGeom>
              <a:avLst/>
              <a:gdLst/>
              <a:ahLst/>
              <a:cxnLst/>
              <a:rect r="r" b="b" t="t" l="l"/>
              <a:pathLst>
                <a:path h="3984394" w="2654602">
                  <a:moveTo>
                    <a:pt x="0" y="0"/>
                  </a:moveTo>
                  <a:lnTo>
                    <a:pt x="2654602" y="0"/>
                  </a:lnTo>
                  <a:lnTo>
                    <a:pt x="2654602" y="3984394"/>
                  </a:lnTo>
                  <a:lnTo>
                    <a:pt x="0" y="3984394"/>
                  </a:lnTo>
                  <a:close/>
                </a:path>
              </a:pathLst>
            </a:custGeom>
            <a:solidFill>
              <a:srgbClr val="FDFAF6">
                <a:alpha val="89804"/>
              </a:srgbClr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66675"/>
              <a:ext cx="2654602" cy="405106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135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-344082" y="2267279"/>
            <a:ext cx="18632082" cy="8019721"/>
          </a:xfrm>
          <a:custGeom>
            <a:avLst/>
            <a:gdLst/>
            <a:ahLst/>
            <a:cxnLst/>
            <a:rect r="r" b="b" t="t" l="l"/>
            <a:pathLst>
              <a:path h="8019721" w="18632082">
                <a:moveTo>
                  <a:pt x="0" y="0"/>
                </a:moveTo>
                <a:lnTo>
                  <a:pt x="18632082" y="0"/>
                </a:lnTo>
                <a:lnTo>
                  <a:pt x="18632082" y="8019721"/>
                </a:lnTo>
                <a:lnTo>
                  <a:pt x="0" y="801972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1798838" y="437250"/>
            <a:ext cx="8892836" cy="14149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695"/>
              </a:lnSpc>
            </a:pPr>
            <a:r>
              <a:rPr lang="en-US" sz="4593">
                <a:solidFill>
                  <a:srgbClr val="313233"/>
                </a:solidFill>
                <a:latin typeface="TAN Meringue"/>
                <a:ea typeface="TAN Meringue"/>
                <a:cs typeface="TAN Meringue"/>
                <a:sym typeface="TAN Meringue"/>
              </a:rPr>
              <a:t>Woodland Apartments and Aldi’s Groceries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DFA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9144000" y="0"/>
            <a:ext cx="9134528" cy="4638847"/>
          </a:xfrm>
          <a:custGeom>
            <a:avLst/>
            <a:gdLst/>
            <a:ahLst/>
            <a:cxnLst/>
            <a:rect r="r" b="b" t="t" l="l"/>
            <a:pathLst>
              <a:path h="4638847" w="9134528">
                <a:moveTo>
                  <a:pt x="0" y="0"/>
                </a:moveTo>
                <a:lnTo>
                  <a:pt x="9134528" y="0"/>
                </a:lnTo>
                <a:lnTo>
                  <a:pt x="9134528" y="4638847"/>
                </a:lnTo>
                <a:lnTo>
                  <a:pt x="0" y="463884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4955" t="0" r="-14955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9144000" y="4776535"/>
            <a:ext cx="9298401" cy="5675926"/>
          </a:xfrm>
          <a:custGeom>
            <a:avLst/>
            <a:gdLst/>
            <a:ahLst/>
            <a:cxnLst/>
            <a:rect r="r" b="b" t="t" l="l"/>
            <a:pathLst>
              <a:path h="5675926" w="9298401">
                <a:moveTo>
                  <a:pt x="0" y="0"/>
                </a:moveTo>
                <a:lnTo>
                  <a:pt x="9298401" y="0"/>
                </a:lnTo>
                <a:lnTo>
                  <a:pt x="9298401" y="5675926"/>
                </a:lnTo>
                <a:lnTo>
                  <a:pt x="0" y="567592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4171" t="0" r="-2409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0" y="2319424"/>
            <a:ext cx="9057038" cy="5687738"/>
          </a:xfrm>
          <a:custGeom>
            <a:avLst/>
            <a:gdLst/>
            <a:ahLst/>
            <a:cxnLst/>
            <a:rect r="r" b="b" t="t" l="l"/>
            <a:pathLst>
              <a:path h="5687738" w="9057038">
                <a:moveTo>
                  <a:pt x="0" y="0"/>
                </a:moveTo>
                <a:lnTo>
                  <a:pt x="9057038" y="0"/>
                </a:lnTo>
                <a:lnTo>
                  <a:pt x="9057038" y="5687738"/>
                </a:lnTo>
                <a:lnTo>
                  <a:pt x="0" y="568773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4142" t="0" r="-2071" b="0"/>
            </a:stretch>
          </a:blipFill>
        </p:spPr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5F6E4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76605" y="3967344"/>
            <a:ext cx="18211395" cy="6305236"/>
          </a:xfrm>
          <a:custGeom>
            <a:avLst/>
            <a:gdLst/>
            <a:ahLst/>
            <a:cxnLst/>
            <a:rect r="r" b="b" t="t" l="l"/>
            <a:pathLst>
              <a:path h="6305236" w="18211395">
                <a:moveTo>
                  <a:pt x="0" y="0"/>
                </a:moveTo>
                <a:lnTo>
                  <a:pt x="18211395" y="0"/>
                </a:lnTo>
                <a:lnTo>
                  <a:pt x="18211395" y="6305236"/>
                </a:lnTo>
                <a:lnTo>
                  <a:pt x="0" y="630523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49" t="0" r="-249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14801044" y="1326627"/>
            <a:ext cx="2674000" cy="17713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712"/>
              </a:lnSpc>
              <a:spcBef>
                <a:spcPct val="0"/>
              </a:spcBef>
            </a:pPr>
            <a:r>
              <a:rPr lang="en-US" sz="3800">
                <a:solidFill>
                  <a:srgbClr val="FFFFFF"/>
                </a:solidFill>
                <a:latin typeface="TAN Meringue"/>
                <a:ea typeface="TAN Meringue"/>
                <a:cs typeface="TAN Meringue"/>
                <a:sym typeface="TAN Meringue"/>
              </a:rPr>
              <a:t>Amenities off Wenzel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DFA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9988136" cy="7711978"/>
          </a:xfrm>
          <a:custGeom>
            <a:avLst/>
            <a:gdLst/>
            <a:ahLst/>
            <a:cxnLst/>
            <a:rect r="r" b="b" t="t" l="l"/>
            <a:pathLst>
              <a:path h="7711978" w="9988136">
                <a:moveTo>
                  <a:pt x="0" y="0"/>
                </a:moveTo>
                <a:lnTo>
                  <a:pt x="9988136" y="0"/>
                </a:lnTo>
                <a:lnTo>
                  <a:pt x="9988136" y="7711978"/>
                </a:lnTo>
                <a:lnTo>
                  <a:pt x="0" y="77119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936" t="-5178" r="-1936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0323333" y="2357605"/>
            <a:ext cx="9225529" cy="7929395"/>
          </a:xfrm>
          <a:custGeom>
            <a:avLst/>
            <a:gdLst/>
            <a:ahLst/>
            <a:cxnLst/>
            <a:rect r="r" b="b" t="t" l="l"/>
            <a:pathLst>
              <a:path h="7929395" w="9225529">
                <a:moveTo>
                  <a:pt x="0" y="0"/>
                </a:moveTo>
                <a:lnTo>
                  <a:pt x="9225529" y="0"/>
                </a:lnTo>
                <a:lnTo>
                  <a:pt x="9225529" y="7929395"/>
                </a:lnTo>
                <a:lnTo>
                  <a:pt x="0" y="792939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7920" t="0" r="-1792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2549422" y="8147715"/>
            <a:ext cx="6964044" cy="10848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255"/>
              </a:lnSpc>
              <a:spcBef>
                <a:spcPct val="0"/>
              </a:spcBef>
            </a:pPr>
            <a:r>
              <a:rPr lang="en-US" b="true" sz="3039">
                <a:solidFill>
                  <a:srgbClr val="5F6E4F"/>
                </a:solidFill>
                <a:latin typeface="Poppins Bold"/>
                <a:ea typeface="Poppins Bold"/>
                <a:cs typeface="Poppins Bold"/>
                <a:sym typeface="Poppins Bold"/>
              </a:rPr>
              <a:t>Walk Down Main street towards Baxter Ave 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2805029" y="0"/>
            <a:ext cx="5482971" cy="8229600"/>
            <a:chOff x="0" y="0"/>
            <a:chExt cx="2654602" cy="3984394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654602" cy="3984394"/>
            </a:xfrm>
            <a:custGeom>
              <a:avLst/>
              <a:gdLst/>
              <a:ahLst/>
              <a:cxnLst/>
              <a:rect r="r" b="b" t="t" l="l"/>
              <a:pathLst>
                <a:path h="3984394" w="2654602">
                  <a:moveTo>
                    <a:pt x="0" y="0"/>
                  </a:moveTo>
                  <a:lnTo>
                    <a:pt x="2654602" y="0"/>
                  </a:lnTo>
                  <a:lnTo>
                    <a:pt x="2654602" y="3984394"/>
                  </a:lnTo>
                  <a:lnTo>
                    <a:pt x="0" y="3984394"/>
                  </a:lnTo>
                  <a:close/>
                </a:path>
              </a:pathLst>
            </a:custGeom>
            <a:solidFill>
              <a:srgbClr val="FDFAF6">
                <a:alpha val="89804"/>
              </a:srgbClr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66675"/>
              <a:ext cx="2654602" cy="405106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135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0" y="0"/>
            <a:ext cx="14312348" cy="10287000"/>
          </a:xfrm>
          <a:custGeom>
            <a:avLst/>
            <a:gdLst/>
            <a:ahLst/>
            <a:cxnLst/>
            <a:rect r="r" b="b" t="t" l="l"/>
            <a:pathLst>
              <a:path h="10287000" w="14312348">
                <a:moveTo>
                  <a:pt x="0" y="0"/>
                </a:moveTo>
                <a:lnTo>
                  <a:pt x="14312348" y="0"/>
                </a:lnTo>
                <a:lnTo>
                  <a:pt x="14312348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1193" t="0" r="-11193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14499074" y="2552386"/>
            <a:ext cx="3579073" cy="182844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909"/>
              </a:lnSpc>
              <a:spcBef>
                <a:spcPct val="0"/>
              </a:spcBef>
            </a:pPr>
            <a:r>
              <a:rPr lang="en-US" b="true" sz="2078">
                <a:solidFill>
                  <a:srgbClr val="B86731"/>
                </a:solidFill>
                <a:latin typeface="Poppins Bold"/>
                <a:ea typeface="Poppins Bold"/>
                <a:cs typeface="Poppins Bold"/>
                <a:sym typeface="Poppins Bold"/>
              </a:rPr>
              <a:t>On the corner of Baxter and Main sits a food stall and marketplace with attached greenhouse for sitting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4312348" y="1009650"/>
            <a:ext cx="3765799" cy="67348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331"/>
              </a:lnSpc>
            </a:pPr>
            <a:r>
              <a:rPr lang="en-US" sz="4299">
                <a:solidFill>
                  <a:srgbClr val="313233"/>
                </a:solidFill>
                <a:latin typeface="TAN Meringue"/>
                <a:ea typeface="TAN Meringue"/>
                <a:cs typeface="TAN Meringue"/>
                <a:sym typeface="TAN Meringue"/>
              </a:rPr>
              <a:t>The Market    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DFA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9700122" y="0"/>
            <a:ext cx="8578407" cy="4476645"/>
          </a:xfrm>
          <a:custGeom>
            <a:avLst/>
            <a:gdLst/>
            <a:ahLst/>
            <a:cxnLst/>
            <a:rect r="r" b="b" t="t" l="l"/>
            <a:pathLst>
              <a:path h="4476645" w="8578407">
                <a:moveTo>
                  <a:pt x="0" y="0"/>
                </a:moveTo>
                <a:lnTo>
                  <a:pt x="8578406" y="0"/>
                </a:lnTo>
                <a:lnTo>
                  <a:pt x="8578406" y="4476645"/>
                </a:lnTo>
                <a:lnTo>
                  <a:pt x="0" y="447664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482" t="-8289" r="0" b="-11913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0" y="4638847"/>
            <a:ext cx="9910955" cy="5420337"/>
          </a:xfrm>
          <a:custGeom>
            <a:avLst/>
            <a:gdLst/>
            <a:ahLst/>
            <a:cxnLst/>
            <a:rect r="r" b="b" t="t" l="l"/>
            <a:pathLst>
              <a:path h="5420337" w="9910955">
                <a:moveTo>
                  <a:pt x="0" y="0"/>
                </a:moveTo>
                <a:lnTo>
                  <a:pt x="9910955" y="0"/>
                </a:lnTo>
                <a:lnTo>
                  <a:pt x="9910955" y="5420337"/>
                </a:lnTo>
                <a:lnTo>
                  <a:pt x="0" y="542033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-860" r="-14027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0" y="439590"/>
            <a:ext cx="9552013" cy="3841782"/>
          </a:xfrm>
          <a:custGeom>
            <a:avLst/>
            <a:gdLst/>
            <a:ahLst/>
            <a:cxnLst/>
            <a:rect r="r" b="b" t="t" l="l"/>
            <a:pathLst>
              <a:path h="3841782" w="9552013">
                <a:moveTo>
                  <a:pt x="0" y="0"/>
                </a:moveTo>
                <a:lnTo>
                  <a:pt x="9552013" y="0"/>
                </a:lnTo>
                <a:lnTo>
                  <a:pt x="9552013" y="3841781"/>
                </a:lnTo>
                <a:lnTo>
                  <a:pt x="0" y="384178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896" t="0" r="-1896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0283114" y="4638847"/>
            <a:ext cx="7995415" cy="5420337"/>
          </a:xfrm>
          <a:custGeom>
            <a:avLst/>
            <a:gdLst/>
            <a:ahLst/>
            <a:cxnLst/>
            <a:rect r="r" b="b" t="t" l="l"/>
            <a:pathLst>
              <a:path h="5420337" w="7995415">
                <a:moveTo>
                  <a:pt x="0" y="0"/>
                </a:moveTo>
                <a:lnTo>
                  <a:pt x="7995414" y="0"/>
                </a:lnTo>
                <a:lnTo>
                  <a:pt x="7995414" y="5420337"/>
                </a:lnTo>
                <a:lnTo>
                  <a:pt x="0" y="542033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19707" t="0" r="0" b="-5063"/>
            </a:stretch>
          </a:blipFill>
        </p:spPr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5F6E4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4866889"/>
            <a:ext cx="18288000" cy="5420111"/>
          </a:xfrm>
          <a:custGeom>
            <a:avLst/>
            <a:gdLst/>
            <a:ahLst/>
            <a:cxnLst/>
            <a:rect r="r" b="b" t="t" l="l"/>
            <a:pathLst>
              <a:path h="5420111" w="18288000">
                <a:moveTo>
                  <a:pt x="0" y="0"/>
                </a:moveTo>
                <a:lnTo>
                  <a:pt x="18288000" y="0"/>
                </a:lnTo>
                <a:lnTo>
                  <a:pt x="18288000" y="5420111"/>
                </a:lnTo>
                <a:lnTo>
                  <a:pt x="0" y="542011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1181758" y="2612852"/>
            <a:ext cx="5941214" cy="5902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712"/>
              </a:lnSpc>
              <a:spcBef>
                <a:spcPct val="0"/>
              </a:spcBef>
            </a:pPr>
            <a:r>
              <a:rPr lang="en-US" sz="3800">
                <a:solidFill>
                  <a:srgbClr val="FFFFFF"/>
                </a:solidFill>
                <a:latin typeface="TAN Meringue"/>
                <a:ea typeface="TAN Meringue"/>
                <a:cs typeface="TAN Meringue"/>
                <a:sym typeface="TAN Meringue"/>
              </a:rPr>
              <a:t>Amenities off Main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DFA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9327647" y="8101958"/>
            <a:ext cx="3111873" cy="432983"/>
            <a:chOff x="0" y="0"/>
            <a:chExt cx="4149165" cy="57731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774914" cy="577311"/>
            </a:xfrm>
            <a:custGeom>
              <a:avLst/>
              <a:gdLst/>
              <a:ahLst/>
              <a:cxnLst/>
              <a:rect r="r" b="b" t="t" l="l"/>
              <a:pathLst>
                <a:path h="577311" w="774914">
                  <a:moveTo>
                    <a:pt x="0" y="0"/>
                  </a:moveTo>
                  <a:lnTo>
                    <a:pt x="774914" y="0"/>
                  </a:lnTo>
                  <a:lnTo>
                    <a:pt x="774914" y="577311"/>
                  </a:lnTo>
                  <a:lnTo>
                    <a:pt x="0" y="5773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TextBox 4" id="4"/>
            <p:cNvSpPr txBox="true"/>
            <p:nvPr/>
          </p:nvSpPr>
          <p:spPr>
            <a:xfrm rot="0">
              <a:off x="1231997" y="42641"/>
              <a:ext cx="2917167" cy="53467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3359"/>
                </a:lnSpc>
                <a:spcBef>
                  <a:spcPct val="0"/>
                </a:spcBef>
              </a:pPr>
              <a:r>
                <a:rPr lang="en-US" sz="2400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Parking</a:t>
              </a: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9330561" y="5491088"/>
            <a:ext cx="3108960" cy="521034"/>
            <a:chOff x="0" y="0"/>
            <a:chExt cx="4145280" cy="694713"/>
          </a:xfrm>
        </p:grpSpPr>
        <p:sp>
          <p:nvSpPr>
            <p:cNvPr name="TextBox 6" id="6"/>
            <p:cNvSpPr txBox="true"/>
            <p:nvPr/>
          </p:nvSpPr>
          <p:spPr>
            <a:xfrm rot="0">
              <a:off x="1228113" y="51446"/>
              <a:ext cx="2917167" cy="53467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3359"/>
                </a:lnSpc>
                <a:spcBef>
                  <a:spcPct val="0"/>
                </a:spcBef>
              </a:pPr>
              <a:r>
                <a:rPr lang="en-US" sz="2400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Kitchen</a:t>
              </a:r>
            </a:p>
          </p:txBody>
        </p:sp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758213" cy="694713"/>
            </a:xfrm>
            <a:custGeom>
              <a:avLst/>
              <a:gdLst/>
              <a:ahLst/>
              <a:cxnLst/>
              <a:rect r="r" b="b" t="t" l="l"/>
              <a:pathLst>
                <a:path h="694713" w="758213">
                  <a:moveTo>
                    <a:pt x="0" y="0"/>
                  </a:moveTo>
                  <a:lnTo>
                    <a:pt x="758213" y="0"/>
                  </a:lnTo>
                  <a:lnTo>
                    <a:pt x="758213" y="694713"/>
                  </a:lnTo>
                  <a:lnTo>
                    <a:pt x="0" y="6947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0" t="0" r="0" b="0"/>
              </a:stretch>
            </a:blipFill>
          </p:spPr>
        </p:sp>
      </p:grpSp>
      <p:grpSp>
        <p:nvGrpSpPr>
          <p:cNvPr name="Group 8" id="8"/>
          <p:cNvGrpSpPr/>
          <p:nvPr/>
        </p:nvGrpSpPr>
        <p:grpSpPr>
          <a:xfrm rot="0">
            <a:off x="9345239" y="6319804"/>
            <a:ext cx="3094282" cy="553982"/>
            <a:chOff x="0" y="0"/>
            <a:chExt cx="4125709" cy="738642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738642" cy="738642"/>
            </a:xfrm>
            <a:custGeom>
              <a:avLst/>
              <a:gdLst/>
              <a:ahLst/>
              <a:cxnLst/>
              <a:rect r="r" b="b" t="t" l="l"/>
              <a:pathLst>
                <a:path h="738642" w="738642">
                  <a:moveTo>
                    <a:pt x="0" y="0"/>
                  </a:moveTo>
                  <a:lnTo>
                    <a:pt x="738642" y="0"/>
                  </a:lnTo>
                  <a:lnTo>
                    <a:pt x="738642" y="738642"/>
                  </a:lnTo>
                  <a:lnTo>
                    <a:pt x="0" y="73864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TextBox 10" id="10"/>
            <p:cNvSpPr txBox="true"/>
            <p:nvPr/>
          </p:nvSpPr>
          <p:spPr>
            <a:xfrm rot="0">
              <a:off x="1208542" y="131364"/>
              <a:ext cx="2917167" cy="53467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3359"/>
                </a:lnSpc>
                <a:spcBef>
                  <a:spcPct val="0"/>
                </a:spcBef>
              </a:pPr>
              <a:r>
                <a:rPr lang="en-US" sz="2400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Coffee Maker</a:t>
              </a: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9349044" y="7225816"/>
            <a:ext cx="3090476" cy="485617"/>
            <a:chOff x="0" y="0"/>
            <a:chExt cx="4120635" cy="647489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746385" cy="647489"/>
            </a:xfrm>
            <a:custGeom>
              <a:avLst/>
              <a:gdLst/>
              <a:ahLst/>
              <a:cxnLst/>
              <a:rect r="r" b="b" t="t" l="l"/>
              <a:pathLst>
                <a:path h="647489" w="746385">
                  <a:moveTo>
                    <a:pt x="0" y="0"/>
                  </a:moveTo>
                  <a:lnTo>
                    <a:pt x="746385" y="0"/>
                  </a:lnTo>
                  <a:lnTo>
                    <a:pt x="746385" y="647489"/>
                  </a:lnTo>
                  <a:lnTo>
                    <a:pt x="0" y="64748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TextBox 13" id="13"/>
            <p:cNvSpPr txBox="true"/>
            <p:nvPr/>
          </p:nvSpPr>
          <p:spPr>
            <a:xfrm rot="0">
              <a:off x="1203468" y="81387"/>
              <a:ext cx="2917167" cy="53467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3359"/>
                </a:lnSpc>
                <a:spcBef>
                  <a:spcPct val="0"/>
                </a:spcBef>
              </a:pPr>
              <a:r>
                <a:rPr lang="en-US" sz="2400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Wifi</a:t>
              </a:r>
            </a:p>
          </p:txBody>
        </p:sp>
      </p:grpSp>
      <p:grpSp>
        <p:nvGrpSpPr>
          <p:cNvPr name="Group 14" id="14"/>
          <p:cNvGrpSpPr/>
          <p:nvPr/>
        </p:nvGrpSpPr>
        <p:grpSpPr>
          <a:xfrm rot="0">
            <a:off x="13356102" y="5491088"/>
            <a:ext cx="3249941" cy="521034"/>
            <a:chOff x="0" y="0"/>
            <a:chExt cx="4333254" cy="694713"/>
          </a:xfrm>
        </p:grpSpPr>
        <p:sp>
          <p:nvSpPr>
            <p:cNvPr name="TextBox 15" id="15"/>
            <p:cNvSpPr txBox="true"/>
            <p:nvPr/>
          </p:nvSpPr>
          <p:spPr>
            <a:xfrm rot="0">
              <a:off x="1416087" y="51446"/>
              <a:ext cx="2917167" cy="53467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3359"/>
                </a:lnSpc>
                <a:spcBef>
                  <a:spcPct val="0"/>
                </a:spcBef>
              </a:pPr>
              <a:r>
                <a:rPr lang="en-US" sz="2400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Hair Dryer</a:t>
              </a:r>
            </a:p>
          </p:txBody>
        </p:sp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722291" cy="694713"/>
            </a:xfrm>
            <a:custGeom>
              <a:avLst/>
              <a:gdLst/>
              <a:ahLst/>
              <a:cxnLst/>
              <a:rect r="r" b="b" t="t" l="l"/>
              <a:pathLst>
                <a:path h="694713" w="722291">
                  <a:moveTo>
                    <a:pt x="0" y="0"/>
                  </a:moveTo>
                  <a:lnTo>
                    <a:pt x="722291" y="0"/>
                  </a:lnTo>
                  <a:lnTo>
                    <a:pt x="722291" y="694713"/>
                  </a:lnTo>
                  <a:lnTo>
                    <a:pt x="0" y="6947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 l="0" t="0" r="0" b="0"/>
              </a:stretch>
            </a:blipFill>
          </p:spPr>
        </p:sp>
      </p:grpSp>
      <p:grpSp>
        <p:nvGrpSpPr>
          <p:cNvPr name="Group 17" id="17"/>
          <p:cNvGrpSpPr/>
          <p:nvPr/>
        </p:nvGrpSpPr>
        <p:grpSpPr>
          <a:xfrm rot="0">
            <a:off x="13529452" y="6405175"/>
            <a:ext cx="3076591" cy="579081"/>
            <a:chOff x="0" y="0"/>
            <a:chExt cx="4102122" cy="772108"/>
          </a:xfrm>
        </p:grpSpPr>
        <p:sp>
          <p:nvSpPr>
            <p:cNvPr name="TextBox 18" id="18"/>
            <p:cNvSpPr txBox="true"/>
            <p:nvPr/>
          </p:nvSpPr>
          <p:spPr>
            <a:xfrm rot="0">
              <a:off x="1184954" y="17535"/>
              <a:ext cx="2917167" cy="53467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3359"/>
                </a:lnSpc>
                <a:spcBef>
                  <a:spcPct val="0"/>
                </a:spcBef>
              </a:pPr>
              <a:r>
                <a:rPr lang="en-US" sz="2400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Washer</a:t>
              </a:r>
            </a:p>
          </p:txBody>
        </p:sp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646640" cy="772108"/>
            </a:xfrm>
            <a:custGeom>
              <a:avLst/>
              <a:gdLst/>
              <a:ahLst/>
              <a:cxnLst/>
              <a:rect r="r" b="b" t="t" l="l"/>
              <a:pathLst>
                <a:path h="772108" w="646640">
                  <a:moveTo>
                    <a:pt x="0" y="0"/>
                  </a:moveTo>
                  <a:lnTo>
                    <a:pt x="646640" y="0"/>
                  </a:lnTo>
                  <a:lnTo>
                    <a:pt x="646640" y="772108"/>
                  </a:lnTo>
                  <a:lnTo>
                    <a:pt x="0" y="77210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 l="0" t="0" r="0" b="0"/>
              </a:stretch>
            </a:blipFill>
          </p:spPr>
        </p:sp>
      </p:grpSp>
      <p:grpSp>
        <p:nvGrpSpPr>
          <p:cNvPr name="Group 20" id="20"/>
          <p:cNvGrpSpPr/>
          <p:nvPr/>
        </p:nvGrpSpPr>
        <p:grpSpPr>
          <a:xfrm rot="0">
            <a:off x="13201650" y="7231578"/>
            <a:ext cx="3404393" cy="474093"/>
            <a:chOff x="0" y="0"/>
            <a:chExt cx="4539190" cy="632124"/>
          </a:xfrm>
        </p:grpSpPr>
        <p:sp>
          <p:nvSpPr>
            <p:cNvPr name="TextBox 21" id="21"/>
            <p:cNvSpPr txBox="true"/>
            <p:nvPr/>
          </p:nvSpPr>
          <p:spPr>
            <a:xfrm rot="0">
              <a:off x="1622023" y="73704"/>
              <a:ext cx="2917167" cy="53467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3359"/>
                </a:lnSpc>
                <a:spcBef>
                  <a:spcPct val="0"/>
                </a:spcBef>
              </a:pPr>
              <a:r>
                <a:rPr lang="en-US" sz="2400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Iron</a:t>
              </a:r>
            </a:p>
          </p:txBody>
        </p:sp>
        <p:sp>
          <p:nvSpPr>
            <p:cNvPr name="Freeform 22" id="22"/>
            <p:cNvSpPr/>
            <p:nvPr/>
          </p:nvSpPr>
          <p:spPr>
            <a:xfrm flipH="true" flipV="false" rot="0">
              <a:off x="0" y="0"/>
              <a:ext cx="1215623" cy="632124"/>
            </a:xfrm>
            <a:custGeom>
              <a:avLst/>
              <a:gdLst/>
              <a:ahLst/>
              <a:cxnLst/>
              <a:rect r="r" b="b" t="t" l="l"/>
              <a:pathLst>
                <a:path h="632124" w="1215623">
                  <a:moveTo>
                    <a:pt x="1215623" y="0"/>
                  </a:moveTo>
                  <a:lnTo>
                    <a:pt x="0" y="0"/>
                  </a:lnTo>
                  <a:lnTo>
                    <a:pt x="0" y="632124"/>
                  </a:lnTo>
                  <a:lnTo>
                    <a:pt x="1215623" y="632124"/>
                  </a:lnTo>
                  <a:lnTo>
                    <a:pt x="1215623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 l="0" t="0" r="0" b="0"/>
              </a:stretch>
            </a:blipFill>
          </p:spPr>
        </p:sp>
      </p:grpSp>
      <p:grpSp>
        <p:nvGrpSpPr>
          <p:cNvPr name="Group 23" id="23"/>
          <p:cNvGrpSpPr/>
          <p:nvPr/>
        </p:nvGrpSpPr>
        <p:grpSpPr>
          <a:xfrm rot="0">
            <a:off x="13409521" y="7991627"/>
            <a:ext cx="3196522" cy="633008"/>
            <a:chOff x="0" y="0"/>
            <a:chExt cx="4262030" cy="844011"/>
          </a:xfrm>
        </p:grpSpPr>
        <p:sp>
          <p:nvSpPr>
            <p:cNvPr name="TextBox 24" id="24"/>
            <p:cNvSpPr txBox="true"/>
            <p:nvPr/>
          </p:nvSpPr>
          <p:spPr>
            <a:xfrm rot="0">
              <a:off x="1344863" y="189748"/>
              <a:ext cx="2917167" cy="53467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3359"/>
                </a:lnSpc>
                <a:spcBef>
                  <a:spcPct val="0"/>
                </a:spcBef>
              </a:pPr>
              <a:r>
                <a:rPr lang="en-US" sz="2400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Cable TV</a:t>
              </a:r>
            </a:p>
          </p:txBody>
        </p:sp>
        <p:sp>
          <p:nvSpPr>
            <p:cNvPr name="Freeform 25" id="25"/>
            <p:cNvSpPr/>
            <p:nvPr/>
          </p:nvSpPr>
          <p:spPr>
            <a:xfrm flipH="false" flipV="false" rot="0">
              <a:off x="0" y="0"/>
              <a:ext cx="844011" cy="844011"/>
            </a:xfrm>
            <a:custGeom>
              <a:avLst/>
              <a:gdLst/>
              <a:ahLst/>
              <a:cxnLst/>
              <a:rect r="r" b="b" t="t" l="l"/>
              <a:pathLst>
                <a:path h="844011" w="844011">
                  <a:moveTo>
                    <a:pt x="0" y="0"/>
                  </a:moveTo>
                  <a:lnTo>
                    <a:pt x="844011" y="0"/>
                  </a:lnTo>
                  <a:lnTo>
                    <a:pt x="844011" y="844011"/>
                  </a:lnTo>
                  <a:lnTo>
                    <a:pt x="0" y="8440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 l="0" t="0" r="0" b="0"/>
              </a:stretch>
            </a:blipFill>
          </p:spPr>
        </p:sp>
      </p:grpSp>
      <p:sp>
        <p:nvSpPr>
          <p:cNvPr name="Freeform 26" id="26"/>
          <p:cNvSpPr/>
          <p:nvPr/>
        </p:nvSpPr>
        <p:spPr>
          <a:xfrm flipH="false" flipV="false" rot="0">
            <a:off x="488293" y="26715"/>
            <a:ext cx="16919181" cy="10233570"/>
          </a:xfrm>
          <a:custGeom>
            <a:avLst/>
            <a:gdLst/>
            <a:ahLst/>
            <a:cxnLst/>
            <a:rect r="r" b="b" t="t" l="l"/>
            <a:pathLst>
              <a:path h="10233570" w="16919181">
                <a:moveTo>
                  <a:pt x="0" y="0"/>
                </a:moveTo>
                <a:lnTo>
                  <a:pt x="16919181" y="0"/>
                </a:lnTo>
                <a:lnTo>
                  <a:pt x="16919181" y="10233570"/>
                </a:lnTo>
                <a:lnTo>
                  <a:pt x="0" y="10233570"/>
                </a:lnTo>
                <a:lnTo>
                  <a:pt x="0" y="0"/>
                </a:lnTo>
                <a:close/>
              </a:path>
            </a:pathLst>
          </a:custGeom>
          <a:blipFill>
            <a:blip r:embed="rId18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DFA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9786713" cy="5664060"/>
          </a:xfrm>
          <a:custGeom>
            <a:avLst/>
            <a:gdLst/>
            <a:ahLst/>
            <a:cxnLst/>
            <a:rect r="r" b="b" t="t" l="l"/>
            <a:pathLst>
              <a:path h="5664060" w="9786713">
                <a:moveTo>
                  <a:pt x="0" y="0"/>
                </a:moveTo>
                <a:lnTo>
                  <a:pt x="9786713" y="0"/>
                </a:lnTo>
                <a:lnTo>
                  <a:pt x="9786713" y="5664060"/>
                </a:lnTo>
                <a:lnTo>
                  <a:pt x="0" y="566406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7979267" y="4208051"/>
            <a:ext cx="10308733" cy="6078949"/>
          </a:xfrm>
          <a:custGeom>
            <a:avLst/>
            <a:gdLst/>
            <a:ahLst/>
            <a:cxnLst/>
            <a:rect r="r" b="b" t="t" l="l"/>
            <a:pathLst>
              <a:path h="6078949" w="10308733">
                <a:moveTo>
                  <a:pt x="0" y="0"/>
                </a:moveTo>
                <a:lnTo>
                  <a:pt x="10308733" y="0"/>
                </a:lnTo>
                <a:lnTo>
                  <a:pt x="10308733" y="6078949"/>
                </a:lnTo>
                <a:lnTo>
                  <a:pt x="0" y="607894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440371" y="6982783"/>
            <a:ext cx="6964044" cy="5514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255"/>
              </a:lnSpc>
              <a:spcBef>
                <a:spcPct val="0"/>
              </a:spcBef>
            </a:pPr>
            <a:r>
              <a:rPr lang="en-US" b="true" sz="3039">
                <a:solidFill>
                  <a:srgbClr val="5F6E4F"/>
                </a:solidFill>
                <a:latin typeface="Poppins Bold"/>
                <a:ea typeface="Poppins Bold"/>
                <a:cs typeface="Poppins Bold"/>
                <a:sym typeface="Poppins Bold"/>
              </a:rPr>
              <a:t>Walk down Baxter towards Market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DFA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8420516" y="0"/>
            <a:ext cx="9867484" cy="10287000"/>
            <a:chOff x="0" y="0"/>
            <a:chExt cx="2598843" cy="270933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598844" cy="2709333"/>
            </a:xfrm>
            <a:custGeom>
              <a:avLst/>
              <a:gdLst/>
              <a:ahLst/>
              <a:cxnLst/>
              <a:rect r="r" b="b" t="t" l="l"/>
              <a:pathLst>
                <a:path h="2709333" w="2598844">
                  <a:moveTo>
                    <a:pt x="0" y="0"/>
                  </a:moveTo>
                  <a:lnTo>
                    <a:pt x="2598844" y="0"/>
                  </a:lnTo>
                  <a:lnTo>
                    <a:pt x="2598844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BDC6C8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66675"/>
              <a:ext cx="2598843" cy="277600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135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5307232" y="0"/>
            <a:ext cx="8330155" cy="10287000"/>
          </a:xfrm>
          <a:custGeom>
            <a:avLst/>
            <a:gdLst/>
            <a:ahLst/>
            <a:cxnLst/>
            <a:rect r="r" b="b" t="t" l="l"/>
            <a:pathLst>
              <a:path h="10287000" w="8330155">
                <a:moveTo>
                  <a:pt x="0" y="0"/>
                </a:moveTo>
                <a:lnTo>
                  <a:pt x="8330155" y="0"/>
                </a:lnTo>
                <a:lnTo>
                  <a:pt x="8330155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43" t="-4278" r="0" b="-4278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568385" y="1373877"/>
            <a:ext cx="4135537" cy="199631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935"/>
              </a:lnSpc>
            </a:pPr>
            <a:r>
              <a:rPr lang="en-US" sz="6399">
                <a:solidFill>
                  <a:srgbClr val="5F6E4F"/>
                </a:solidFill>
                <a:latin typeface="TAN Meringue"/>
                <a:ea typeface="TAN Meringue"/>
                <a:cs typeface="TAN Meringue"/>
                <a:sym typeface="TAN Meringue"/>
              </a:rPr>
              <a:t>Concept Plan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028700" y="3810028"/>
            <a:ext cx="2200788" cy="40031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135"/>
              </a:lnSpc>
              <a:spcBef>
                <a:spcPct val="0"/>
              </a:spcBef>
            </a:pPr>
            <a:r>
              <a:rPr lang="en-US" b="true" sz="2239">
                <a:solidFill>
                  <a:srgbClr val="C1844E"/>
                </a:solidFill>
                <a:latin typeface="Poppins Bold"/>
                <a:ea typeface="Poppins Bold"/>
                <a:cs typeface="Poppins Bold"/>
                <a:sym typeface="Poppins Bold"/>
              </a:rPr>
              <a:t>Zoning C-R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2805029" y="0"/>
            <a:ext cx="5482971" cy="8229600"/>
            <a:chOff x="0" y="0"/>
            <a:chExt cx="2654602" cy="3984394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654602" cy="3984394"/>
            </a:xfrm>
            <a:custGeom>
              <a:avLst/>
              <a:gdLst/>
              <a:ahLst/>
              <a:cxnLst/>
              <a:rect r="r" b="b" t="t" l="l"/>
              <a:pathLst>
                <a:path h="3984394" w="2654602">
                  <a:moveTo>
                    <a:pt x="0" y="0"/>
                  </a:moveTo>
                  <a:lnTo>
                    <a:pt x="2654602" y="0"/>
                  </a:lnTo>
                  <a:lnTo>
                    <a:pt x="2654602" y="3984394"/>
                  </a:lnTo>
                  <a:lnTo>
                    <a:pt x="0" y="3984394"/>
                  </a:lnTo>
                  <a:close/>
                </a:path>
              </a:pathLst>
            </a:custGeom>
            <a:solidFill>
              <a:srgbClr val="FDFAF6">
                <a:alpha val="89804"/>
              </a:srgbClr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66675"/>
              <a:ext cx="2654602" cy="405106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135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0" y="0"/>
            <a:ext cx="14312348" cy="10287000"/>
          </a:xfrm>
          <a:custGeom>
            <a:avLst/>
            <a:gdLst/>
            <a:ahLst/>
            <a:cxnLst/>
            <a:rect r="r" b="b" t="t" l="l"/>
            <a:pathLst>
              <a:path h="10287000" w="14312348">
                <a:moveTo>
                  <a:pt x="0" y="0"/>
                </a:moveTo>
                <a:lnTo>
                  <a:pt x="14312348" y="0"/>
                </a:lnTo>
                <a:lnTo>
                  <a:pt x="14312348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1961" t="0" r="-11961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14499074" y="2552386"/>
            <a:ext cx="3579073" cy="146553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909"/>
              </a:lnSpc>
              <a:spcBef>
                <a:spcPct val="0"/>
              </a:spcBef>
            </a:pPr>
            <a:r>
              <a:rPr lang="en-US" b="true" sz="2078">
                <a:solidFill>
                  <a:srgbClr val="B86731"/>
                </a:solidFill>
                <a:latin typeface="Poppins Bold"/>
                <a:ea typeface="Poppins Bold"/>
                <a:cs typeface="Poppins Bold"/>
                <a:sym typeface="Poppins Bold"/>
              </a:rPr>
              <a:t>Street that runs through center of complex between Wenzel and Baxter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4312348" y="1009650"/>
            <a:ext cx="3765799" cy="13497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331"/>
              </a:lnSpc>
            </a:pPr>
            <a:r>
              <a:rPr lang="en-US" sz="4299">
                <a:solidFill>
                  <a:srgbClr val="313233"/>
                </a:solidFill>
                <a:latin typeface="TAN Meringue"/>
                <a:ea typeface="TAN Meringue"/>
                <a:cs typeface="TAN Meringue"/>
                <a:sym typeface="TAN Meringue"/>
              </a:rPr>
              <a:t>Woodland Place Court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A1B39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8420516" y="4260315"/>
            <a:ext cx="9867484" cy="6026685"/>
            <a:chOff x="0" y="0"/>
            <a:chExt cx="2598843" cy="1587275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598844" cy="1587275"/>
            </a:xfrm>
            <a:custGeom>
              <a:avLst/>
              <a:gdLst/>
              <a:ahLst/>
              <a:cxnLst/>
              <a:rect r="r" b="b" t="t" l="l"/>
              <a:pathLst>
                <a:path h="1587275" w="2598844">
                  <a:moveTo>
                    <a:pt x="0" y="0"/>
                  </a:moveTo>
                  <a:lnTo>
                    <a:pt x="2598844" y="0"/>
                  </a:lnTo>
                  <a:lnTo>
                    <a:pt x="2598844" y="1587275"/>
                  </a:lnTo>
                  <a:lnTo>
                    <a:pt x="0" y="1587275"/>
                  </a:lnTo>
                  <a:close/>
                </a:path>
              </a:pathLst>
            </a:custGeom>
            <a:solidFill>
              <a:srgbClr val="FDFAF6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66675"/>
              <a:ext cx="2598843" cy="16539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135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59049" y="0"/>
            <a:ext cx="9084951" cy="6047005"/>
          </a:xfrm>
          <a:custGeom>
            <a:avLst/>
            <a:gdLst/>
            <a:ahLst/>
            <a:cxnLst/>
            <a:rect r="r" b="b" t="t" l="l"/>
            <a:pathLst>
              <a:path h="6047005" w="9084951">
                <a:moveTo>
                  <a:pt x="0" y="0"/>
                </a:moveTo>
                <a:lnTo>
                  <a:pt x="9084951" y="0"/>
                </a:lnTo>
                <a:lnTo>
                  <a:pt x="9084951" y="6047005"/>
                </a:lnTo>
                <a:lnTo>
                  <a:pt x="0" y="604700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409" t="0" r="-2409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6966841" y="2871789"/>
            <a:ext cx="13777954" cy="7554242"/>
          </a:xfrm>
          <a:custGeom>
            <a:avLst/>
            <a:gdLst/>
            <a:ahLst/>
            <a:cxnLst/>
            <a:rect r="r" b="b" t="t" l="l"/>
            <a:pathLst>
              <a:path h="7554242" w="13777954">
                <a:moveTo>
                  <a:pt x="0" y="0"/>
                </a:moveTo>
                <a:lnTo>
                  <a:pt x="13777953" y="0"/>
                </a:lnTo>
                <a:lnTo>
                  <a:pt x="13777953" y="7554241"/>
                </a:lnTo>
                <a:lnTo>
                  <a:pt x="0" y="755424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-5047" r="0" b="-5047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446921" y="6414629"/>
            <a:ext cx="4502361" cy="16182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255"/>
              </a:lnSpc>
            </a:pPr>
            <a:r>
              <a:rPr lang="en-US" sz="3039" b="true">
                <a:solidFill>
                  <a:srgbClr val="5F6E4F"/>
                </a:solidFill>
                <a:latin typeface="Poppins Bold"/>
                <a:ea typeface="Poppins Bold"/>
                <a:cs typeface="Poppins Bold"/>
                <a:sym typeface="Poppins Bold"/>
              </a:rPr>
              <a:t>Single family Housing</a:t>
            </a:r>
          </a:p>
          <a:p>
            <a:pPr algn="l">
              <a:lnSpc>
                <a:spcPts val="4255"/>
              </a:lnSpc>
              <a:spcBef>
                <a:spcPct val="0"/>
              </a:spcBef>
            </a:pPr>
            <a:r>
              <a:rPr lang="en-US" b="true" sz="3039">
                <a:solidFill>
                  <a:srgbClr val="5F6E4F"/>
                </a:solidFill>
                <a:latin typeface="Poppins Bold"/>
                <a:ea typeface="Poppins Bold"/>
                <a:cs typeface="Poppins Bold"/>
                <a:sym typeface="Poppins Bold"/>
              </a:rPr>
              <a:t>Bike and Walk Friendly Paths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9797819" y="1009650"/>
            <a:ext cx="6447632" cy="67348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331"/>
              </a:lnSpc>
            </a:pPr>
            <a:r>
              <a:rPr lang="en-US" sz="4299">
                <a:solidFill>
                  <a:srgbClr val="313233"/>
                </a:solidFill>
                <a:latin typeface="TAN Meringue"/>
                <a:ea typeface="TAN Meringue"/>
                <a:cs typeface="TAN Meringue"/>
                <a:sym typeface="TAN Meringue"/>
              </a:rPr>
              <a:t>In the Court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DFA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9327647" y="8101958"/>
            <a:ext cx="3111873" cy="432983"/>
            <a:chOff x="0" y="0"/>
            <a:chExt cx="4149165" cy="57731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774914" cy="577311"/>
            </a:xfrm>
            <a:custGeom>
              <a:avLst/>
              <a:gdLst/>
              <a:ahLst/>
              <a:cxnLst/>
              <a:rect r="r" b="b" t="t" l="l"/>
              <a:pathLst>
                <a:path h="577311" w="774914">
                  <a:moveTo>
                    <a:pt x="0" y="0"/>
                  </a:moveTo>
                  <a:lnTo>
                    <a:pt x="774914" y="0"/>
                  </a:lnTo>
                  <a:lnTo>
                    <a:pt x="774914" y="577311"/>
                  </a:lnTo>
                  <a:lnTo>
                    <a:pt x="0" y="5773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TextBox 4" id="4"/>
            <p:cNvSpPr txBox="true"/>
            <p:nvPr/>
          </p:nvSpPr>
          <p:spPr>
            <a:xfrm rot="0">
              <a:off x="1231997" y="42641"/>
              <a:ext cx="2917167" cy="53467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3359"/>
                </a:lnSpc>
                <a:spcBef>
                  <a:spcPct val="0"/>
                </a:spcBef>
              </a:pPr>
              <a:r>
                <a:rPr lang="en-US" sz="2400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Parking</a:t>
              </a: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9330561" y="5491088"/>
            <a:ext cx="3108960" cy="521034"/>
            <a:chOff x="0" y="0"/>
            <a:chExt cx="4145280" cy="694713"/>
          </a:xfrm>
        </p:grpSpPr>
        <p:sp>
          <p:nvSpPr>
            <p:cNvPr name="TextBox 6" id="6"/>
            <p:cNvSpPr txBox="true"/>
            <p:nvPr/>
          </p:nvSpPr>
          <p:spPr>
            <a:xfrm rot="0">
              <a:off x="1228113" y="51446"/>
              <a:ext cx="2917167" cy="53467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3359"/>
                </a:lnSpc>
                <a:spcBef>
                  <a:spcPct val="0"/>
                </a:spcBef>
              </a:pPr>
              <a:r>
                <a:rPr lang="en-US" sz="2400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Kitchen</a:t>
              </a:r>
            </a:p>
          </p:txBody>
        </p:sp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758213" cy="694713"/>
            </a:xfrm>
            <a:custGeom>
              <a:avLst/>
              <a:gdLst/>
              <a:ahLst/>
              <a:cxnLst/>
              <a:rect r="r" b="b" t="t" l="l"/>
              <a:pathLst>
                <a:path h="694713" w="758213">
                  <a:moveTo>
                    <a:pt x="0" y="0"/>
                  </a:moveTo>
                  <a:lnTo>
                    <a:pt x="758213" y="0"/>
                  </a:lnTo>
                  <a:lnTo>
                    <a:pt x="758213" y="694713"/>
                  </a:lnTo>
                  <a:lnTo>
                    <a:pt x="0" y="6947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0" t="0" r="0" b="0"/>
              </a:stretch>
            </a:blipFill>
          </p:spPr>
        </p:sp>
      </p:grpSp>
      <p:grpSp>
        <p:nvGrpSpPr>
          <p:cNvPr name="Group 8" id="8"/>
          <p:cNvGrpSpPr/>
          <p:nvPr/>
        </p:nvGrpSpPr>
        <p:grpSpPr>
          <a:xfrm rot="0">
            <a:off x="9345239" y="6319804"/>
            <a:ext cx="3094282" cy="553982"/>
            <a:chOff x="0" y="0"/>
            <a:chExt cx="4125709" cy="738642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738642" cy="738642"/>
            </a:xfrm>
            <a:custGeom>
              <a:avLst/>
              <a:gdLst/>
              <a:ahLst/>
              <a:cxnLst/>
              <a:rect r="r" b="b" t="t" l="l"/>
              <a:pathLst>
                <a:path h="738642" w="738642">
                  <a:moveTo>
                    <a:pt x="0" y="0"/>
                  </a:moveTo>
                  <a:lnTo>
                    <a:pt x="738642" y="0"/>
                  </a:lnTo>
                  <a:lnTo>
                    <a:pt x="738642" y="738642"/>
                  </a:lnTo>
                  <a:lnTo>
                    <a:pt x="0" y="73864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TextBox 10" id="10"/>
            <p:cNvSpPr txBox="true"/>
            <p:nvPr/>
          </p:nvSpPr>
          <p:spPr>
            <a:xfrm rot="0">
              <a:off x="1208542" y="131364"/>
              <a:ext cx="2917167" cy="53467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3359"/>
                </a:lnSpc>
                <a:spcBef>
                  <a:spcPct val="0"/>
                </a:spcBef>
              </a:pPr>
              <a:r>
                <a:rPr lang="en-US" sz="2400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Coffee Maker</a:t>
              </a: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9349044" y="7225816"/>
            <a:ext cx="3090476" cy="485617"/>
            <a:chOff x="0" y="0"/>
            <a:chExt cx="4120635" cy="647489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746385" cy="647489"/>
            </a:xfrm>
            <a:custGeom>
              <a:avLst/>
              <a:gdLst/>
              <a:ahLst/>
              <a:cxnLst/>
              <a:rect r="r" b="b" t="t" l="l"/>
              <a:pathLst>
                <a:path h="647489" w="746385">
                  <a:moveTo>
                    <a:pt x="0" y="0"/>
                  </a:moveTo>
                  <a:lnTo>
                    <a:pt x="746385" y="0"/>
                  </a:lnTo>
                  <a:lnTo>
                    <a:pt x="746385" y="647489"/>
                  </a:lnTo>
                  <a:lnTo>
                    <a:pt x="0" y="64748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TextBox 13" id="13"/>
            <p:cNvSpPr txBox="true"/>
            <p:nvPr/>
          </p:nvSpPr>
          <p:spPr>
            <a:xfrm rot="0">
              <a:off x="1203468" y="81387"/>
              <a:ext cx="2917167" cy="53467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3359"/>
                </a:lnSpc>
                <a:spcBef>
                  <a:spcPct val="0"/>
                </a:spcBef>
              </a:pPr>
              <a:r>
                <a:rPr lang="en-US" sz="2400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Wifi</a:t>
              </a:r>
            </a:p>
          </p:txBody>
        </p:sp>
      </p:grpSp>
      <p:grpSp>
        <p:nvGrpSpPr>
          <p:cNvPr name="Group 14" id="14"/>
          <p:cNvGrpSpPr/>
          <p:nvPr/>
        </p:nvGrpSpPr>
        <p:grpSpPr>
          <a:xfrm rot="0">
            <a:off x="13356102" y="5491088"/>
            <a:ext cx="3249941" cy="521034"/>
            <a:chOff x="0" y="0"/>
            <a:chExt cx="4333254" cy="694713"/>
          </a:xfrm>
        </p:grpSpPr>
        <p:sp>
          <p:nvSpPr>
            <p:cNvPr name="TextBox 15" id="15"/>
            <p:cNvSpPr txBox="true"/>
            <p:nvPr/>
          </p:nvSpPr>
          <p:spPr>
            <a:xfrm rot="0">
              <a:off x="1416087" y="51446"/>
              <a:ext cx="2917167" cy="53467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3359"/>
                </a:lnSpc>
                <a:spcBef>
                  <a:spcPct val="0"/>
                </a:spcBef>
              </a:pPr>
              <a:r>
                <a:rPr lang="en-US" sz="2400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Hair Dryer</a:t>
              </a:r>
            </a:p>
          </p:txBody>
        </p:sp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722291" cy="694713"/>
            </a:xfrm>
            <a:custGeom>
              <a:avLst/>
              <a:gdLst/>
              <a:ahLst/>
              <a:cxnLst/>
              <a:rect r="r" b="b" t="t" l="l"/>
              <a:pathLst>
                <a:path h="694713" w="722291">
                  <a:moveTo>
                    <a:pt x="0" y="0"/>
                  </a:moveTo>
                  <a:lnTo>
                    <a:pt x="722291" y="0"/>
                  </a:lnTo>
                  <a:lnTo>
                    <a:pt x="722291" y="694713"/>
                  </a:lnTo>
                  <a:lnTo>
                    <a:pt x="0" y="6947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 l="0" t="0" r="0" b="0"/>
              </a:stretch>
            </a:blipFill>
          </p:spPr>
        </p:sp>
      </p:grpSp>
      <p:grpSp>
        <p:nvGrpSpPr>
          <p:cNvPr name="Group 17" id="17"/>
          <p:cNvGrpSpPr/>
          <p:nvPr/>
        </p:nvGrpSpPr>
        <p:grpSpPr>
          <a:xfrm rot="0">
            <a:off x="13529452" y="6405175"/>
            <a:ext cx="3076591" cy="579081"/>
            <a:chOff x="0" y="0"/>
            <a:chExt cx="4102122" cy="772108"/>
          </a:xfrm>
        </p:grpSpPr>
        <p:sp>
          <p:nvSpPr>
            <p:cNvPr name="TextBox 18" id="18"/>
            <p:cNvSpPr txBox="true"/>
            <p:nvPr/>
          </p:nvSpPr>
          <p:spPr>
            <a:xfrm rot="0">
              <a:off x="1184954" y="17535"/>
              <a:ext cx="2917167" cy="53467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3359"/>
                </a:lnSpc>
                <a:spcBef>
                  <a:spcPct val="0"/>
                </a:spcBef>
              </a:pPr>
              <a:r>
                <a:rPr lang="en-US" sz="2400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Washer</a:t>
              </a:r>
            </a:p>
          </p:txBody>
        </p:sp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646640" cy="772108"/>
            </a:xfrm>
            <a:custGeom>
              <a:avLst/>
              <a:gdLst/>
              <a:ahLst/>
              <a:cxnLst/>
              <a:rect r="r" b="b" t="t" l="l"/>
              <a:pathLst>
                <a:path h="772108" w="646640">
                  <a:moveTo>
                    <a:pt x="0" y="0"/>
                  </a:moveTo>
                  <a:lnTo>
                    <a:pt x="646640" y="0"/>
                  </a:lnTo>
                  <a:lnTo>
                    <a:pt x="646640" y="772108"/>
                  </a:lnTo>
                  <a:lnTo>
                    <a:pt x="0" y="77210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 l="0" t="0" r="0" b="0"/>
              </a:stretch>
            </a:blipFill>
          </p:spPr>
        </p:sp>
      </p:grpSp>
      <p:grpSp>
        <p:nvGrpSpPr>
          <p:cNvPr name="Group 20" id="20"/>
          <p:cNvGrpSpPr/>
          <p:nvPr/>
        </p:nvGrpSpPr>
        <p:grpSpPr>
          <a:xfrm rot="0">
            <a:off x="13201650" y="7231578"/>
            <a:ext cx="3404393" cy="474093"/>
            <a:chOff x="0" y="0"/>
            <a:chExt cx="4539190" cy="632124"/>
          </a:xfrm>
        </p:grpSpPr>
        <p:sp>
          <p:nvSpPr>
            <p:cNvPr name="TextBox 21" id="21"/>
            <p:cNvSpPr txBox="true"/>
            <p:nvPr/>
          </p:nvSpPr>
          <p:spPr>
            <a:xfrm rot="0">
              <a:off x="1622023" y="73704"/>
              <a:ext cx="2917167" cy="53467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3359"/>
                </a:lnSpc>
                <a:spcBef>
                  <a:spcPct val="0"/>
                </a:spcBef>
              </a:pPr>
              <a:r>
                <a:rPr lang="en-US" sz="2400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Iron</a:t>
              </a:r>
            </a:p>
          </p:txBody>
        </p:sp>
        <p:sp>
          <p:nvSpPr>
            <p:cNvPr name="Freeform 22" id="22"/>
            <p:cNvSpPr/>
            <p:nvPr/>
          </p:nvSpPr>
          <p:spPr>
            <a:xfrm flipH="true" flipV="false" rot="0">
              <a:off x="0" y="0"/>
              <a:ext cx="1215623" cy="632124"/>
            </a:xfrm>
            <a:custGeom>
              <a:avLst/>
              <a:gdLst/>
              <a:ahLst/>
              <a:cxnLst/>
              <a:rect r="r" b="b" t="t" l="l"/>
              <a:pathLst>
                <a:path h="632124" w="1215623">
                  <a:moveTo>
                    <a:pt x="1215623" y="0"/>
                  </a:moveTo>
                  <a:lnTo>
                    <a:pt x="0" y="0"/>
                  </a:lnTo>
                  <a:lnTo>
                    <a:pt x="0" y="632124"/>
                  </a:lnTo>
                  <a:lnTo>
                    <a:pt x="1215623" y="632124"/>
                  </a:lnTo>
                  <a:lnTo>
                    <a:pt x="1215623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 l="0" t="0" r="0" b="0"/>
              </a:stretch>
            </a:blipFill>
          </p:spPr>
        </p:sp>
      </p:grpSp>
      <p:grpSp>
        <p:nvGrpSpPr>
          <p:cNvPr name="Group 23" id="23"/>
          <p:cNvGrpSpPr/>
          <p:nvPr/>
        </p:nvGrpSpPr>
        <p:grpSpPr>
          <a:xfrm rot="0">
            <a:off x="13409521" y="7991627"/>
            <a:ext cx="3196522" cy="633008"/>
            <a:chOff x="0" y="0"/>
            <a:chExt cx="4262030" cy="844011"/>
          </a:xfrm>
        </p:grpSpPr>
        <p:sp>
          <p:nvSpPr>
            <p:cNvPr name="TextBox 24" id="24"/>
            <p:cNvSpPr txBox="true"/>
            <p:nvPr/>
          </p:nvSpPr>
          <p:spPr>
            <a:xfrm rot="0">
              <a:off x="1344863" y="189748"/>
              <a:ext cx="2917167" cy="53467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3359"/>
                </a:lnSpc>
                <a:spcBef>
                  <a:spcPct val="0"/>
                </a:spcBef>
              </a:pPr>
              <a:r>
                <a:rPr lang="en-US" sz="2400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Cable TV</a:t>
              </a:r>
            </a:p>
          </p:txBody>
        </p:sp>
        <p:sp>
          <p:nvSpPr>
            <p:cNvPr name="Freeform 25" id="25"/>
            <p:cNvSpPr/>
            <p:nvPr/>
          </p:nvSpPr>
          <p:spPr>
            <a:xfrm flipH="false" flipV="false" rot="0">
              <a:off x="0" y="0"/>
              <a:ext cx="844011" cy="844011"/>
            </a:xfrm>
            <a:custGeom>
              <a:avLst/>
              <a:gdLst/>
              <a:ahLst/>
              <a:cxnLst/>
              <a:rect r="r" b="b" t="t" l="l"/>
              <a:pathLst>
                <a:path h="844011" w="844011">
                  <a:moveTo>
                    <a:pt x="0" y="0"/>
                  </a:moveTo>
                  <a:lnTo>
                    <a:pt x="844011" y="0"/>
                  </a:lnTo>
                  <a:lnTo>
                    <a:pt x="844011" y="844011"/>
                  </a:lnTo>
                  <a:lnTo>
                    <a:pt x="0" y="8440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 l="0" t="0" r="0" b="0"/>
              </a:stretch>
            </a:blipFill>
          </p:spPr>
        </p:sp>
      </p:grpSp>
      <p:sp>
        <p:nvSpPr>
          <p:cNvPr name="Freeform 26" id="26"/>
          <p:cNvSpPr/>
          <p:nvPr/>
        </p:nvSpPr>
        <p:spPr>
          <a:xfrm flipH="false" flipV="false" rot="0">
            <a:off x="517585" y="0"/>
            <a:ext cx="17252830" cy="10287000"/>
          </a:xfrm>
          <a:custGeom>
            <a:avLst/>
            <a:gdLst/>
            <a:ahLst/>
            <a:cxnLst/>
            <a:rect r="r" b="b" t="t" l="l"/>
            <a:pathLst>
              <a:path h="10287000" w="17252830">
                <a:moveTo>
                  <a:pt x="0" y="0"/>
                </a:moveTo>
                <a:lnTo>
                  <a:pt x="17252830" y="0"/>
                </a:lnTo>
                <a:lnTo>
                  <a:pt x="1725283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8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A1B39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8420516" y="4260315"/>
            <a:ext cx="9867484" cy="6026685"/>
            <a:chOff x="0" y="0"/>
            <a:chExt cx="2598843" cy="1587275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598844" cy="1587275"/>
            </a:xfrm>
            <a:custGeom>
              <a:avLst/>
              <a:gdLst/>
              <a:ahLst/>
              <a:cxnLst/>
              <a:rect r="r" b="b" t="t" l="l"/>
              <a:pathLst>
                <a:path h="1587275" w="2598844">
                  <a:moveTo>
                    <a:pt x="0" y="0"/>
                  </a:moveTo>
                  <a:lnTo>
                    <a:pt x="2598844" y="0"/>
                  </a:lnTo>
                  <a:lnTo>
                    <a:pt x="2598844" y="1587275"/>
                  </a:lnTo>
                  <a:lnTo>
                    <a:pt x="0" y="1587275"/>
                  </a:lnTo>
                  <a:close/>
                </a:path>
              </a:pathLst>
            </a:custGeom>
            <a:solidFill>
              <a:srgbClr val="FDFAF6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66675"/>
              <a:ext cx="2598843" cy="16539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135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0" y="0"/>
            <a:ext cx="9719156" cy="5673557"/>
          </a:xfrm>
          <a:custGeom>
            <a:avLst/>
            <a:gdLst/>
            <a:ahLst/>
            <a:cxnLst/>
            <a:rect r="r" b="b" t="t" l="l"/>
            <a:pathLst>
              <a:path h="5673557" w="9719156">
                <a:moveTo>
                  <a:pt x="0" y="0"/>
                </a:moveTo>
                <a:lnTo>
                  <a:pt x="9719156" y="0"/>
                </a:lnTo>
                <a:lnTo>
                  <a:pt x="9719156" y="5673557"/>
                </a:lnTo>
                <a:lnTo>
                  <a:pt x="0" y="567355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7845622" y="3521417"/>
            <a:ext cx="12806485" cy="6765583"/>
          </a:xfrm>
          <a:custGeom>
            <a:avLst/>
            <a:gdLst/>
            <a:ahLst/>
            <a:cxnLst/>
            <a:rect r="r" b="b" t="t" l="l"/>
            <a:pathLst>
              <a:path h="6765583" w="12806485">
                <a:moveTo>
                  <a:pt x="0" y="0"/>
                </a:moveTo>
                <a:lnTo>
                  <a:pt x="12806486" y="0"/>
                </a:lnTo>
                <a:lnTo>
                  <a:pt x="12806486" y="6765583"/>
                </a:lnTo>
                <a:lnTo>
                  <a:pt x="0" y="676558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677" t="-7855" r="0" b="-3368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9797819" y="1009650"/>
            <a:ext cx="6447632" cy="67348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331"/>
              </a:lnSpc>
            </a:pPr>
            <a:r>
              <a:rPr lang="en-US" sz="4299">
                <a:solidFill>
                  <a:srgbClr val="313233"/>
                </a:solidFill>
                <a:latin typeface="TAN Meringue"/>
                <a:ea typeface="TAN Meringue"/>
                <a:cs typeface="TAN Meringue"/>
                <a:sym typeface="TAN Meringue"/>
              </a:rPr>
              <a:t>In the Court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DFA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413478" y="385810"/>
            <a:ext cx="17461044" cy="10105579"/>
          </a:xfrm>
          <a:custGeom>
            <a:avLst/>
            <a:gdLst/>
            <a:ahLst/>
            <a:cxnLst/>
            <a:rect r="r" b="b" t="t" l="l"/>
            <a:pathLst>
              <a:path h="10105579" w="17461044">
                <a:moveTo>
                  <a:pt x="0" y="0"/>
                </a:moveTo>
                <a:lnTo>
                  <a:pt x="17461044" y="0"/>
                </a:lnTo>
                <a:lnTo>
                  <a:pt x="17461044" y="10105580"/>
                </a:lnTo>
                <a:lnTo>
                  <a:pt x="0" y="1010558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2935" r="0" b="-2935"/>
            </a:stretch>
          </a:blipFill>
        </p:spPr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2805029" y="0"/>
            <a:ext cx="5482971" cy="8229600"/>
            <a:chOff x="0" y="0"/>
            <a:chExt cx="2654602" cy="3984394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654602" cy="3984394"/>
            </a:xfrm>
            <a:custGeom>
              <a:avLst/>
              <a:gdLst/>
              <a:ahLst/>
              <a:cxnLst/>
              <a:rect r="r" b="b" t="t" l="l"/>
              <a:pathLst>
                <a:path h="3984394" w="2654602">
                  <a:moveTo>
                    <a:pt x="0" y="0"/>
                  </a:moveTo>
                  <a:lnTo>
                    <a:pt x="2654602" y="0"/>
                  </a:lnTo>
                  <a:lnTo>
                    <a:pt x="2654602" y="3984394"/>
                  </a:lnTo>
                  <a:lnTo>
                    <a:pt x="0" y="3984394"/>
                  </a:lnTo>
                  <a:close/>
                </a:path>
              </a:pathLst>
            </a:custGeom>
            <a:solidFill>
              <a:srgbClr val="FDFAF6">
                <a:alpha val="89804"/>
              </a:srgbClr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66675"/>
              <a:ext cx="2654602" cy="405106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135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55373" y="918443"/>
            <a:ext cx="16625366" cy="9368557"/>
          </a:xfrm>
          <a:custGeom>
            <a:avLst/>
            <a:gdLst/>
            <a:ahLst/>
            <a:cxnLst/>
            <a:rect r="r" b="b" t="t" l="l"/>
            <a:pathLst>
              <a:path h="9368557" w="16625366">
                <a:moveTo>
                  <a:pt x="0" y="0"/>
                </a:moveTo>
                <a:lnTo>
                  <a:pt x="16625366" y="0"/>
                </a:lnTo>
                <a:lnTo>
                  <a:pt x="16625366" y="9368557"/>
                </a:lnTo>
                <a:lnTo>
                  <a:pt x="0" y="936855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295" t="0" r="-1295" b="-7247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1739348" y="-9525"/>
            <a:ext cx="11951505" cy="14149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695"/>
              </a:lnSpc>
            </a:pPr>
            <a:r>
              <a:rPr lang="en-US" sz="4593">
                <a:solidFill>
                  <a:srgbClr val="313233"/>
                </a:solidFill>
                <a:latin typeface="TAN Meringue"/>
                <a:ea typeface="TAN Meringue"/>
                <a:cs typeface="TAN Meringue"/>
                <a:sym typeface="TAN Meringue"/>
              </a:rPr>
              <a:t>Woodland Apartments and Aldi’s Groceries (2nd Access Point)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A1B39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8420516" y="4260315"/>
            <a:ext cx="9867484" cy="6026685"/>
            <a:chOff x="0" y="0"/>
            <a:chExt cx="2598843" cy="1587275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598844" cy="1587275"/>
            </a:xfrm>
            <a:custGeom>
              <a:avLst/>
              <a:gdLst/>
              <a:ahLst/>
              <a:cxnLst/>
              <a:rect r="r" b="b" t="t" l="l"/>
              <a:pathLst>
                <a:path h="1587275" w="2598844">
                  <a:moveTo>
                    <a:pt x="0" y="0"/>
                  </a:moveTo>
                  <a:lnTo>
                    <a:pt x="2598844" y="0"/>
                  </a:lnTo>
                  <a:lnTo>
                    <a:pt x="2598844" y="1587275"/>
                  </a:lnTo>
                  <a:lnTo>
                    <a:pt x="0" y="1587275"/>
                  </a:lnTo>
                  <a:close/>
                </a:path>
              </a:pathLst>
            </a:custGeom>
            <a:solidFill>
              <a:srgbClr val="FDFAF6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66675"/>
              <a:ext cx="2598843" cy="16539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135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59049" y="-151714"/>
            <a:ext cx="9084951" cy="6047005"/>
          </a:xfrm>
          <a:custGeom>
            <a:avLst/>
            <a:gdLst/>
            <a:ahLst/>
            <a:cxnLst/>
            <a:rect r="r" b="b" t="t" l="l"/>
            <a:pathLst>
              <a:path h="6047005" w="9084951">
                <a:moveTo>
                  <a:pt x="0" y="0"/>
                </a:moveTo>
                <a:lnTo>
                  <a:pt x="9084951" y="0"/>
                </a:lnTo>
                <a:lnTo>
                  <a:pt x="9084951" y="6047005"/>
                </a:lnTo>
                <a:lnTo>
                  <a:pt x="0" y="604700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133" t="0" r="-5133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9233935" y="1976838"/>
            <a:ext cx="10765131" cy="6431613"/>
          </a:xfrm>
          <a:custGeom>
            <a:avLst/>
            <a:gdLst/>
            <a:ahLst/>
            <a:cxnLst/>
            <a:rect r="r" b="b" t="t" l="l"/>
            <a:pathLst>
              <a:path h="6431613" w="10765131">
                <a:moveTo>
                  <a:pt x="0" y="0"/>
                </a:moveTo>
                <a:lnTo>
                  <a:pt x="10765131" y="0"/>
                </a:lnTo>
                <a:lnTo>
                  <a:pt x="10765131" y="6431613"/>
                </a:lnTo>
                <a:lnTo>
                  <a:pt x="0" y="643161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59049" y="4656360"/>
            <a:ext cx="10763645" cy="6421362"/>
          </a:xfrm>
          <a:custGeom>
            <a:avLst/>
            <a:gdLst/>
            <a:ahLst/>
            <a:cxnLst/>
            <a:rect r="r" b="b" t="t" l="l"/>
            <a:pathLst>
              <a:path h="6421362" w="10763645">
                <a:moveTo>
                  <a:pt x="0" y="0"/>
                </a:moveTo>
                <a:lnTo>
                  <a:pt x="10763645" y="0"/>
                </a:lnTo>
                <a:lnTo>
                  <a:pt x="10763645" y="6421362"/>
                </a:lnTo>
                <a:lnTo>
                  <a:pt x="0" y="642136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13785639" y="477251"/>
            <a:ext cx="4502361" cy="5514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255"/>
              </a:lnSpc>
              <a:spcBef>
                <a:spcPct val="0"/>
              </a:spcBef>
            </a:pPr>
            <a:r>
              <a:rPr lang="en-US" b="true" sz="3039">
                <a:solidFill>
                  <a:srgbClr val="5F6E4F"/>
                </a:solidFill>
                <a:latin typeface="Poppins Bold"/>
                <a:ea typeface="Poppins Bold"/>
                <a:cs typeface="Poppins Bold"/>
                <a:sym typeface="Poppins Bold"/>
              </a:rPr>
              <a:t>A Water Feature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9797819" y="1009650"/>
            <a:ext cx="6447632" cy="67348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331"/>
              </a:lnSpc>
            </a:pPr>
            <a:r>
              <a:rPr lang="en-US" sz="4299">
                <a:solidFill>
                  <a:srgbClr val="313233"/>
                </a:solidFill>
                <a:latin typeface="TAN Meringue"/>
                <a:ea typeface="TAN Meringue"/>
                <a:cs typeface="TAN Meringue"/>
                <a:sym typeface="TAN Meringue"/>
              </a:rPr>
              <a:t>In the Court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DFA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9786713" cy="5664060"/>
          </a:xfrm>
          <a:custGeom>
            <a:avLst/>
            <a:gdLst/>
            <a:ahLst/>
            <a:cxnLst/>
            <a:rect r="r" b="b" t="t" l="l"/>
            <a:pathLst>
              <a:path h="5664060" w="9786713">
                <a:moveTo>
                  <a:pt x="0" y="0"/>
                </a:moveTo>
                <a:lnTo>
                  <a:pt x="9786713" y="0"/>
                </a:lnTo>
                <a:lnTo>
                  <a:pt x="9786713" y="5664060"/>
                </a:lnTo>
                <a:lnTo>
                  <a:pt x="0" y="566406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265" r="0" b="-265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9786713" y="0"/>
            <a:ext cx="10647785" cy="6404159"/>
          </a:xfrm>
          <a:custGeom>
            <a:avLst/>
            <a:gdLst/>
            <a:ahLst/>
            <a:cxnLst/>
            <a:rect r="r" b="b" t="t" l="l"/>
            <a:pathLst>
              <a:path h="6404159" w="10647785">
                <a:moveTo>
                  <a:pt x="0" y="0"/>
                </a:moveTo>
                <a:lnTo>
                  <a:pt x="10647786" y="0"/>
                </a:lnTo>
                <a:lnTo>
                  <a:pt x="10647786" y="6404159"/>
                </a:lnTo>
                <a:lnTo>
                  <a:pt x="0" y="640415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6310902" y="4208051"/>
            <a:ext cx="10308733" cy="6078949"/>
          </a:xfrm>
          <a:custGeom>
            <a:avLst/>
            <a:gdLst/>
            <a:ahLst/>
            <a:cxnLst/>
            <a:rect r="r" b="b" t="t" l="l"/>
            <a:pathLst>
              <a:path h="6078949" w="10308733">
                <a:moveTo>
                  <a:pt x="0" y="0"/>
                </a:moveTo>
                <a:lnTo>
                  <a:pt x="10308733" y="0"/>
                </a:lnTo>
                <a:lnTo>
                  <a:pt x="10308733" y="6078949"/>
                </a:lnTo>
                <a:lnTo>
                  <a:pt x="0" y="607894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-2107" r="0" b="-2107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440371" y="6982783"/>
            <a:ext cx="5573740" cy="16182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255"/>
              </a:lnSpc>
              <a:spcBef>
                <a:spcPct val="0"/>
              </a:spcBef>
            </a:pPr>
            <a:r>
              <a:rPr lang="en-US" b="true" sz="3039">
                <a:solidFill>
                  <a:srgbClr val="5F6E4F"/>
                </a:solidFill>
                <a:latin typeface="Poppins Bold"/>
                <a:ea typeface="Poppins Bold"/>
                <a:cs typeface="Poppins Bold"/>
                <a:sym typeface="Poppins Bold"/>
              </a:rPr>
              <a:t>Walk down through the Community Center Parking Lot 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2805029" y="0"/>
            <a:ext cx="5482971" cy="8229600"/>
            <a:chOff x="0" y="0"/>
            <a:chExt cx="2654602" cy="3984394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654602" cy="3984394"/>
            </a:xfrm>
            <a:custGeom>
              <a:avLst/>
              <a:gdLst/>
              <a:ahLst/>
              <a:cxnLst/>
              <a:rect r="r" b="b" t="t" l="l"/>
              <a:pathLst>
                <a:path h="3984394" w="2654602">
                  <a:moveTo>
                    <a:pt x="0" y="0"/>
                  </a:moveTo>
                  <a:lnTo>
                    <a:pt x="2654602" y="0"/>
                  </a:lnTo>
                  <a:lnTo>
                    <a:pt x="2654602" y="3984394"/>
                  </a:lnTo>
                  <a:lnTo>
                    <a:pt x="0" y="3984394"/>
                  </a:lnTo>
                  <a:close/>
                </a:path>
              </a:pathLst>
            </a:custGeom>
            <a:solidFill>
              <a:srgbClr val="FDFAF6">
                <a:alpha val="89804"/>
              </a:srgbClr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66675"/>
              <a:ext cx="2654602" cy="405106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135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22303" y="792295"/>
            <a:ext cx="15980144" cy="9507611"/>
          </a:xfrm>
          <a:custGeom>
            <a:avLst/>
            <a:gdLst/>
            <a:ahLst/>
            <a:cxnLst/>
            <a:rect r="r" b="b" t="t" l="l"/>
            <a:pathLst>
              <a:path h="9507611" w="15980144">
                <a:moveTo>
                  <a:pt x="0" y="0"/>
                </a:moveTo>
                <a:lnTo>
                  <a:pt x="15980144" y="0"/>
                </a:lnTo>
                <a:lnTo>
                  <a:pt x="15980144" y="9507611"/>
                </a:lnTo>
                <a:lnTo>
                  <a:pt x="0" y="950761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1822010" y="91730"/>
            <a:ext cx="8892836" cy="7005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695"/>
              </a:lnSpc>
            </a:pPr>
            <a:r>
              <a:rPr lang="en-US" sz="4593">
                <a:solidFill>
                  <a:srgbClr val="313233"/>
                </a:solidFill>
                <a:latin typeface="TAN Meringue"/>
                <a:ea typeface="TAN Meringue"/>
                <a:cs typeface="TAN Meringue"/>
                <a:sym typeface="TAN Meringue"/>
              </a:rPr>
              <a:t>Woodland Place Ave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DFA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9786713" cy="5664060"/>
          </a:xfrm>
          <a:custGeom>
            <a:avLst/>
            <a:gdLst/>
            <a:ahLst/>
            <a:cxnLst/>
            <a:rect r="r" b="b" t="t" l="l"/>
            <a:pathLst>
              <a:path h="5664060" w="9786713">
                <a:moveTo>
                  <a:pt x="0" y="0"/>
                </a:moveTo>
                <a:lnTo>
                  <a:pt x="9786713" y="0"/>
                </a:lnTo>
                <a:lnTo>
                  <a:pt x="9786713" y="5664060"/>
                </a:lnTo>
                <a:lnTo>
                  <a:pt x="0" y="566406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2307" r="0" b="-2307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7979267" y="4208051"/>
            <a:ext cx="10308733" cy="6078949"/>
          </a:xfrm>
          <a:custGeom>
            <a:avLst/>
            <a:gdLst/>
            <a:ahLst/>
            <a:cxnLst/>
            <a:rect r="r" b="b" t="t" l="l"/>
            <a:pathLst>
              <a:path h="6078949" w="10308733">
                <a:moveTo>
                  <a:pt x="0" y="0"/>
                </a:moveTo>
                <a:lnTo>
                  <a:pt x="10308733" y="0"/>
                </a:lnTo>
                <a:lnTo>
                  <a:pt x="10308733" y="6078949"/>
                </a:lnTo>
                <a:lnTo>
                  <a:pt x="0" y="607894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-103" r="0" b="-103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440371" y="6982783"/>
            <a:ext cx="5573740" cy="10848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255"/>
              </a:lnSpc>
              <a:spcBef>
                <a:spcPct val="0"/>
              </a:spcBef>
            </a:pPr>
            <a:r>
              <a:rPr lang="en-US" b="true" sz="3039">
                <a:solidFill>
                  <a:srgbClr val="5F6E4F"/>
                </a:solidFill>
                <a:latin typeface="Poppins Bold"/>
                <a:ea typeface="Poppins Bold"/>
                <a:cs typeface="Poppins Bold"/>
                <a:sym typeface="Poppins Bold"/>
              </a:rPr>
              <a:t>Walk Down Woodland Place Ave towards Baxter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DFA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6797565" cy="10287000"/>
          </a:xfrm>
          <a:custGeom>
            <a:avLst/>
            <a:gdLst/>
            <a:ahLst/>
            <a:cxnLst/>
            <a:rect r="r" b="b" t="t" l="l"/>
            <a:pathLst>
              <a:path h="10287000" w="6797565">
                <a:moveTo>
                  <a:pt x="0" y="0"/>
                </a:moveTo>
                <a:lnTo>
                  <a:pt x="6797565" y="0"/>
                </a:lnTo>
                <a:lnTo>
                  <a:pt x="6797565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91608" t="0" r="-91498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8877117" y="0"/>
            <a:ext cx="9369260" cy="10287000"/>
          </a:xfrm>
          <a:custGeom>
            <a:avLst/>
            <a:gdLst/>
            <a:ahLst/>
            <a:cxnLst/>
            <a:rect r="r" b="b" t="t" l="l"/>
            <a:pathLst>
              <a:path h="10287000" w="9369260">
                <a:moveTo>
                  <a:pt x="0" y="0"/>
                </a:moveTo>
                <a:lnTo>
                  <a:pt x="9369260" y="0"/>
                </a:lnTo>
                <a:lnTo>
                  <a:pt x="936926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4650" t="0" r="-1228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6797565" y="2551285"/>
            <a:ext cx="2504937" cy="98386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68"/>
              </a:lnSpc>
            </a:pPr>
            <a:r>
              <a:rPr lang="en-US" sz="3200">
                <a:solidFill>
                  <a:srgbClr val="313233"/>
                </a:solidFill>
                <a:latin typeface="TAN Meringue"/>
                <a:ea typeface="TAN Meringue"/>
                <a:cs typeface="TAN Meringue"/>
                <a:sym typeface="TAN Meringue"/>
              </a:rPr>
              <a:t>Before and After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5F6E4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4732020"/>
            <a:ext cx="18288000" cy="5554980"/>
          </a:xfrm>
          <a:custGeom>
            <a:avLst/>
            <a:gdLst/>
            <a:ahLst/>
            <a:cxnLst/>
            <a:rect r="r" b="b" t="t" l="l"/>
            <a:pathLst>
              <a:path h="5554980" w="18288000">
                <a:moveTo>
                  <a:pt x="0" y="0"/>
                </a:moveTo>
                <a:lnTo>
                  <a:pt x="18288000" y="0"/>
                </a:lnTo>
                <a:lnTo>
                  <a:pt x="18288000" y="5554980"/>
                </a:lnTo>
                <a:lnTo>
                  <a:pt x="0" y="555498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1181758" y="2612852"/>
            <a:ext cx="5941214" cy="5902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712"/>
              </a:lnSpc>
              <a:spcBef>
                <a:spcPct val="0"/>
              </a:spcBef>
            </a:pPr>
            <a:r>
              <a:rPr lang="en-US" sz="3800">
                <a:solidFill>
                  <a:srgbClr val="FFFFFF"/>
                </a:solidFill>
                <a:latin typeface="TAN Meringue"/>
                <a:ea typeface="TAN Meringue"/>
                <a:cs typeface="TAN Meringue"/>
                <a:sym typeface="TAN Meringue"/>
              </a:rPr>
              <a:t>Amenities off Baxter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DFA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413478" y="385810"/>
            <a:ext cx="17461044" cy="10105579"/>
          </a:xfrm>
          <a:custGeom>
            <a:avLst/>
            <a:gdLst/>
            <a:ahLst/>
            <a:cxnLst/>
            <a:rect r="r" b="b" t="t" l="l"/>
            <a:pathLst>
              <a:path h="10105579" w="17461044">
                <a:moveTo>
                  <a:pt x="0" y="0"/>
                </a:moveTo>
                <a:lnTo>
                  <a:pt x="17461044" y="0"/>
                </a:lnTo>
                <a:lnTo>
                  <a:pt x="17461044" y="10105580"/>
                </a:lnTo>
                <a:lnTo>
                  <a:pt x="0" y="1010558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674" t="0" r="-1674" b="0"/>
            </a:stretch>
          </a:blipFill>
        </p:spPr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DFA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90619" y="228600"/>
            <a:ext cx="18097381" cy="9727342"/>
          </a:xfrm>
          <a:custGeom>
            <a:avLst/>
            <a:gdLst/>
            <a:ahLst/>
            <a:cxnLst/>
            <a:rect r="r" b="b" t="t" l="l"/>
            <a:pathLst>
              <a:path h="9727342" w="18097381">
                <a:moveTo>
                  <a:pt x="0" y="0"/>
                </a:moveTo>
                <a:lnTo>
                  <a:pt x="18097381" y="0"/>
                </a:lnTo>
                <a:lnTo>
                  <a:pt x="18097381" y="9727342"/>
                </a:lnTo>
                <a:lnTo>
                  <a:pt x="0" y="972734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401190" y="489078"/>
            <a:ext cx="5904095" cy="8769222"/>
            <a:chOff x="0" y="0"/>
            <a:chExt cx="2858491" cy="4245654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858491" cy="4245654"/>
            </a:xfrm>
            <a:custGeom>
              <a:avLst/>
              <a:gdLst/>
              <a:ahLst/>
              <a:cxnLst/>
              <a:rect r="r" b="b" t="t" l="l"/>
              <a:pathLst>
                <a:path h="4245654" w="2858491">
                  <a:moveTo>
                    <a:pt x="0" y="0"/>
                  </a:moveTo>
                  <a:lnTo>
                    <a:pt x="2858491" y="0"/>
                  </a:lnTo>
                  <a:lnTo>
                    <a:pt x="2858491" y="4245654"/>
                  </a:lnTo>
                  <a:lnTo>
                    <a:pt x="0" y="4245654"/>
                  </a:lnTo>
                  <a:close/>
                </a:path>
              </a:pathLst>
            </a:custGeom>
            <a:solidFill>
              <a:srgbClr val="FDFAF6">
                <a:alpha val="89804"/>
              </a:srgbClr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66675"/>
              <a:ext cx="2858491" cy="431232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135"/>
                </a:lnSpc>
              </a:pP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681124" y="2155254"/>
            <a:ext cx="5386670" cy="6200141"/>
            <a:chOff x="0" y="0"/>
            <a:chExt cx="7182227" cy="8266854"/>
          </a:xfrm>
        </p:grpSpPr>
        <p:sp>
          <p:nvSpPr>
            <p:cNvPr name="TextBox 7" id="7"/>
            <p:cNvSpPr txBox="true"/>
            <p:nvPr/>
          </p:nvSpPr>
          <p:spPr>
            <a:xfrm rot="0">
              <a:off x="0" y="-76200"/>
              <a:ext cx="7182227" cy="134958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4059"/>
                </a:lnSpc>
                <a:spcBef>
                  <a:spcPct val="0"/>
                </a:spcBef>
              </a:pPr>
              <a:r>
                <a:rPr lang="en-US" b="true" sz="2899">
                  <a:solidFill>
                    <a:srgbClr val="B86731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Community Connection and Green Living</a:t>
              </a:r>
            </a:p>
          </p:txBody>
        </p:sp>
        <p:sp>
          <p:nvSpPr>
            <p:cNvPr name="TextBox 8" id="8"/>
            <p:cNvSpPr txBox="true"/>
            <p:nvPr/>
          </p:nvSpPr>
          <p:spPr>
            <a:xfrm rot="0">
              <a:off x="0" y="1609938"/>
              <a:ext cx="7182227" cy="665691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474978" indent="-237489" lvl="1">
                <a:lnSpc>
                  <a:spcPts val="3079"/>
                </a:lnSpc>
                <a:buFont typeface="Arial"/>
                <a:buChar char="•"/>
              </a:pPr>
              <a:r>
                <a:rPr lang="en-US" sz="2199">
                  <a:solidFill>
                    <a:srgbClr val="313233"/>
                  </a:solidFill>
                  <a:latin typeface="Poppins"/>
                  <a:ea typeface="Poppins"/>
                  <a:cs typeface="Poppins"/>
                  <a:sym typeface="Poppins"/>
                </a:rPr>
                <a:t>Solar panels on all new building</a:t>
              </a:r>
            </a:p>
            <a:p>
              <a:pPr algn="l" marL="474978" indent="-237489" lvl="1">
                <a:lnSpc>
                  <a:spcPts val="3079"/>
                </a:lnSpc>
                <a:buFont typeface="Arial"/>
                <a:buChar char="•"/>
              </a:pPr>
              <a:r>
                <a:rPr lang="en-US" sz="2199">
                  <a:solidFill>
                    <a:srgbClr val="313233"/>
                  </a:solidFill>
                  <a:latin typeface="Poppins"/>
                  <a:ea typeface="Poppins"/>
                  <a:cs typeface="Poppins"/>
                  <a:sym typeface="Poppins"/>
                </a:rPr>
                <a:t>Partner with River City Housing for zero Energy House under 200k </a:t>
              </a:r>
            </a:p>
            <a:p>
              <a:pPr algn="l" marL="474978" indent="-237489" lvl="1">
                <a:lnSpc>
                  <a:spcPts val="3079"/>
                </a:lnSpc>
                <a:buFont typeface="Arial"/>
                <a:buChar char="•"/>
              </a:pPr>
              <a:r>
                <a:rPr lang="en-US" sz="2199">
                  <a:solidFill>
                    <a:srgbClr val="313233"/>
                  </a:solidFill>
                  <a:latin typeface="Poppins"/>
                  <a:ea typeface="Poppins"/>
                  <a:cs typeface="Poppins"/>
                  <a:sym typeface="Poppins"/>
                </a:rPr>
                <a:t>Mixed income apartments</a:t>
              </a:r>
            </a:p>
            <a:p>
              <a:pPr algn="l" marL="474978" indent="-237489" lvl="1">
                <a:lnSpc>
                  <a:spcPts val="3079"/>
                </a:lnSpc>
                <a:buFont typeface="Arial"/>
                <a:buChar char="•"/>
              </a:pPr>
              <a:r>
                <a:rPr lang="en-US" sz="2199">
                  <a:solidFill>
                    <a:srgbClr val="313233"/>
                  </a:solidFill>
                  <a:latin typeface="Poppins"/>
                  <a:ea typeface="Poppins"/>
                  <a:cs typeface="Poppins"/>
                  <a:sym typeface="Poppins"/>
                </a:rPr>
                <a:t>Court is open to whole community not just residents</a:t>
              </a:r>
            </a:p>
            <a:p>
              <a:pPr algn="l" marL="474978" indent="-237489" lvl="1">
                <a:lnSpc>
                  <a:spcPts val="3079"/>
                </a:lnSpc>
                <a:buFont typeface="Arial"/>
                <a:buChar char="•"/>
              </a:pPr>
              <a:r>
                <a:rPr lang="en-US" sz="2199">
                  <a:solidFill>
                    <a:srgbClr val="313233"/>
                  </a:solidFill>
                  <a:latin typeface="Poppins"/>
                  <a:ea typeface="Poppins"/>
                  <a:cs typeface="Poppins"/>
                  <a:sym typeface="Poppins"/>
                </a:rPr>
                <a:t>Community Center with classes</a:t>
              </a:r>
            </a:p>
            <a:p>
              <a:pPr algn="l" marL="474978" indent="-237489" lvl="1">
                <a:lnSpc>
                  <a:spcPts val="3079"/>
                </a:lnSpc>
                <a:buFont typeface="Arial"/>
                <a:buChar char="•"/>
              </a:pPr>
              <a:r>
                <a:rPr lang="en-US" sz="2199">
                  <a:solidFill>
                    <a:srgbClr val="313233"/>
                  </a:solidFill>
                  <a:latin typeface="Poppins"/>
                  <a:ea typeface="Poppins"/>
                  <a:cs typeface="Poppins"/>
                  <a:sym typeface="Poppins"/>
                </a:rPr>
                <a:t>Better transportation and safer roads </a:t>
              </a:r>
            </a:p>
            <a:p>
              <a:pPr algn="l" marL="474978" indent="-237489" lvl="1">
                <a:lnSpc>
                  <a:spcPts val="3079"/>
                </a:lnSpc>
                <a:buFont typeface="Arial"/>
                <a:buChar char="•"/>
              </a:pPr>
              <a:r>
                <a:rPr lang="en-US" sz="2199">
                  <a:solidFill>
                    <a:srgbClr val="313233"/>
                  </a:solidFill>
                  <a:latin typeface="Poppins"/>
                  <a:ea typeface="Poppins"/>
                  <a:cs typeface="Poppins"/>
                  <a:sym typeface="Poppins"/>
                </a:rPr>
                <a:t>Partner with Kentucky Refugee resettlement agency for restaurants </a:t>
              </a:r>
            </a:p>
            <a:p>
              <a:pPr algn="l">
                <a:lnSpc>
                  <a:spcPts val="2520"/>
                </a:lnSpc>
              </a:pPr>
            </a:p>
          </p:txBody>
        </p:sp>
      </p:grpSp>
      <p:sp>
        <p:nvSpPr>
          <p:cNvPr name="TextBox 9" id="9"/>
          <p:cNvSpPr txBox="true"/>
          <p:nvPr/>
        </p:nvSpPr>
        <p:spPr>
          <a:xfrm rot="0">
            <a:off x="1028700" y="1009650"/>
            <a:ext cx="4320771" cy="74714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5952"/>
              </a:lnSpc>
              <a:spcBef>
                <a:spcPct val="0"/>
              </a:spcBef>
            </a:pPr>
            <a:r>
              <a:rPr lang="en-US" sz="4800">
                <a:solidFill>
                  <a:srgbClr val="5F6E4F"/>
                </a:solidFill>
                <a:latin typeface="TAN Meringue"/>
                <a:ea typeface="TAN Meringue"/>
                <a:cs typeface="TAN Meringue"/>
                <a:sym typeface="TAN Meringue"/>
              </a:rPr>
              <a:t>Conclusion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A1B39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8420516" y="4260315"/>
            <a:ext cx="9867484" cy="6026685"/>
            <a:chOff x="0" y="0"/>
            <a:chExt cx="2598843" cy="1587275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598844" cy="1587275"/>
            </a:xfrm>
            <a:custGeom>
              <a:avLst/>
              <a:gdLst/>
              <a:ahLst/>
              <a:cxnLst/>
              <a:rect r="r" b="b" t="t" l="l"/>
              <a:pathLst>
                <a:path h="1587275" w="2598844">
                  <a:moveTo>
                    <a:pt x="0" y="0"/>
                  </a:moveTo>
                  <a:lnTo>
                    <a:pt x="2598844" y="0"/>
                  </a:lnTo>
                  <a:lnTo>
                    <a:pt x="2598844" y="1587275"/>
                  </a:lnTo>
                  <a:lnTo>
                    <a:pt x="0" y="1587275"/>
                  </a:lnTo>
                  <a:close/>
                </a:path>
              </a:pathLst>
            </a:custGeom>
            <a:solidFill>
              <a:srgbClr val="FDFAF6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66675"/>
              <a:ext cx="2598843" cy="16539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135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6132658" y="2732758"/>
            <a:ext cx="13777954" cy="7554242"/>
          </a:xfrm>
          <a:custGeom>
            <a:avLst/>
            <a:gdLst/>
            <a:ahLst/>
            <a:cxnLst/>
            <a:rect r="r" b="b" t="t" l="l"/>
            <a:pathLst>
              <a:path h="7554242" w="13777954">
                <a:moveTo>
                  <a:pt x="0" y="0"/>
                </a:moveTo>
                <a:lnTo>
                  <a:pt x="13777954" y="0"/>
                </a:lnTo>
                <a:lnTo>
                  <a:pt x="13777954" y="7554242"/>
                </a:lnTo>
                <a:lnTo>
                  <a:pt x="0" y="755424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910" r="-398" b="-363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72604" y="0"/>
            <a:ext cx="7027314" cy="5043637"/>
          </a:xfrm>
          <a:custGeom>
            <a:avLst/>
            <a:gdLst/>
            <a:ahLst/>
            <a:cxnLst/>
            <a:rect r="r" b="b" t="t" l="l"/>
            <a:pathLst>
              <a:path h="5043637" w="7027314">
                <a:moveTo>
                  <a:pt x="0" y="0"/>
                </a:moveTo>
                <a:lnTo>
                  <a:pt x="7027314" y="0"/>
                </a:lnTo>
                <a:lnTo>
                  <a:pt x="7027314" y="5043637"/>
                </a:lnTo>
                <a:lnTo>
                  <a:pt x="0" y="504363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-19123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307890" y="5625991"/>
            <a:ext cx="4502361" cy="16182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255"/>
              </a:lnSpc>
              <a:spcBef>
                <a:spcPct val="0"/>
              </a:spcBef>
            </a:pPr>
            <a:r>
              <a:rPr lang="en-US" b="true" sz="3039">
                <a:solidFill>
                  <a:srgbClr val="5F6E4F"/>
                </a:solidFill>
                <a:latin typeface="Poppins Bold"/>
                <a:ea typeface="Poppins Bold"/>
                <a:cs typeface="Poppins Bold"/>
                <a:sym typeface="Poppins Bold"/>
              </a:rPr>
              <a:t>Get off the light rail at the corner of Market and Baxter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9797819" y="1009650"/>
            <a:ext cx="6447632" cy="67348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331"/>
              </a:lnSpc>
            </a:pPr>
            <a:r>
              <a:rPr lang="en-US" sz="4299">
                <a:solidFill>
                  <a:srgbClr val="313233"/>
                </a:solidFill>
                <a:latin typeface="TAN Meringue"/>
                <a:ea typeface="TAN Meringue"/>
                <a:cs typeface="TAN Meringue"/>
                <a:sym typeface="TAN Meringue"/>
              </a:rPr>
              <a:t>The Jounrey Begins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DFA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9988136" cy="7039998"/>
          </a:xfrm>
          <a:custGeom>
            <a:avLst/>
            <a:gdLst/>
            <a:ahLst/>
            <a:cxnLst/>
            <a:rect r="r" b="b" t="t" l="l"/>
            <a:pathLst>
              <a:path h="7039998" w="9988136">
                <a:moveTo>
                  <a:pt x="0" y="0"/>
                </a:moveTo>
                <a:lnTo>
                  <a:pt x="9988136" y="0"/>
                </a:lnTo>
                <a:lnTo>
                  <a:pt x="9988136" y="7039998"/>
                </a:lnTo>
                <a:lnTo>
                  <a:pt x="0" y="703999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0571" t="0" r="-10571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0323333" y="2357605"/>
            <a:ext cx="9225529" cy="7929395"/>
          </a:xfrm>
          <a:custGeom>
            <a:avLst/>
            <a:gdLst/>
            <a:ahLst/>
            <a:cxnLst/>
            <a:rect r="r" b="b" t="t" l="l"/>
            <a:pathLst>
              <a:path h="7929395" w="9225529">
                <a:moveTo>
                  <a:pt x="0" y="0"/>
                </a:moveTo>
                <a:lnTo>
                  <a:pt x="9225529" y="0"/>
                </a:lnTo>
                <a:lnTo>
                  <a:pt x="9225529" y="7929395"/>
                </a:lnTo>
                <a:lnTo>
                  <a:pt x="0" y="792939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28108" t="-3785" r="-17478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2549422" y="8147715"/>
            <a:ext cx="6964044" cy="10848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255"/>
              </a:lnSpc>
              <a:spcBef>
                <a:spcPct val="0"/>
              </a:spcBef>
            </a:pPr>
            <a:r>
              <a:rPr lang="en-US" b="true" sz="3039">
                <a:solidFill>
                  <a:srgbClr val="5F6E4F"/>
                </a:solidFill>
                <a:latin typeface="Poppins Bold"/>
                <a:ea typeface="Poppins Bold"/>
                <a:cs typeface="Poppins Bold"/>
                <a:sym typeface="Poppins Bold"/>
              </a:rPr>
              <a:t>Cross the street and and turn left down market towards Wenzel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DFA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9327647" y="8101958"/>
            <a:ext cx="3111873" cy="432983"/>
            <a:chOff x="0" y="0"/>
            <a:chExt cx="4149165" cy="57731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774914" cy="577311"/>
            </a:xfrm>
            <a:custGeom>
              <a:avLst/>
              <a:gdLst/>
              <a:ahLst/>
              <a:cxnLst/>
              <a:rect r="r" b="b" t="t" l="l"/>
              <a:pathLst>
                <a:path h="577311" w="774914">
                  <a:moveTo>
                    <a:pt x="0" y="0"/>
                  </a:moveTo>
                  <a:lnTo>
                    <a:pt x="774914" y="0"/>
                  </a:lnTo>
                  <a:lnTo>
                    <a:pt x="774914" y="577311"/>
                  </a:lnTo>
                  <a:lnTo>
                    <a:pt x="0" y="5773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TextBox 4" id="4"/>
            <p:cNvSpPr txBox="true"/>
            <p:nvPr/>
          </p:nvSpPr>
          <p:spPr>
            <a:xfrm rot="0">
              <a:off x="1231997" y="42641"/>
              <a:ext cx="2917167" cy="53467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3359"/>
                </a:lnSpc>
                <a:spcBef>
                  <a:spcPct val="0"/>
                </a:spcBef>
              </a:pPr>
              <a:r>
                <a:rPr lang="en-US" sz="2400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Parking</a:t>
              </a: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9330561" y="5491088"/>
            <a:ext cx="3108960" cy="521034"/>
            <a:chOff x="0" y="0"/>
            <a:chExt cx="4145280" cy="694713"/>
          </a:xfrm>
        </p:grpSpPr>
        <p:sp>
          <p:nvSpPr>
            <p:cNvPr name="TextBox 6" id="6"/>
            <p:cNvSpPr txBox="true"/>
            <p:nvPr/>
          </p:nvSpPr>
          <p:spPr>
            <a:xfrm rot="0">
              <a:off x="1228113" y="51446"/>
              <a:ext cx="2917167" cy="53467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3359"/>
                </a:lnSpc>
                <a:spcBef>
                  <a:spcPct val="0"/>
                </a:spcBef>
              </a:pPr>
              <a:r>
                <a:rPr lang="en-US" sz="2400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Kitchen</a:t>
              </a:r>
            </a:p>
          </p:txBody>
        </p:sp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758213" cy="694713"/>
            </a:xfrm>
            <a:custGeom>
              <a:avLst/>
              <a:gdLst/>
              <a:ahLst/>
              <a:cxnLst/>
              <a:rect r="r" b="b" t="t" l="l"/>
              <a:pathLst>
                <a:path h="694713" w="758213">
                  <a:moveTo>
                    <a:pt x="0" y="0"/>
                  </a:moveTo>
                  <a:lnTo>
                    <a:pt x="758213" y="0"/>
                  </a:lnTo>
                  <a:lnTo>
                    <a:pt x="758213" y="694713"/>
                  </a:lnTo>
                  <a:lnTo>
                    <a:pt x="0" y="6947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0" t="0" r="0" b="0"/>
              </a:stretch>
            </a:blipFill>
          </p:spPr>
        </p:sp>
      </p:grpSp>
      <p:grpSp>
        <p:nvGrpSpPr>
          <p:cNvPr name="Group 8" id="8"/>
          <p:cNvGrpSpPr/>
          <p:nvPr/>
        </p:nvGrpSpPr>
        <p:grpSpPr>
          <a:xfrm rot="0">
            <a:off x="9345239" y="6319804"/>
            <a:ext cx="3094282" cy="553982"/>
            <a:chOff x="0" y="0"/>
            <a:chExt cx="4125709" cy="738642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738642" cy="738642"/>
            </a:xfrm>
            <a:custGeom>
              <a:avLst/>
              <a:gdLst/>
              <a:ahLst/>
              <a:cxnLst/>
              <a:rect r="r" b="b" t="t" l="l"/>
              <a:pathLst>
                <a:path h="738642" w="738642">
                  <a:moveTo>
                    <a:pt x="0" y="0"/>
                  </a:moveTo>
                  <a:lnTo>
                    <a:pt x="738642" y="0"/>
                  </a:lnTo>
                  <a:lnTo>
                    <a:pt x="738642" y="738642"/>
                  </a:lnTo>
                  <a:lnTo>
                    <a:pt x="0" y="73864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TextBox 10" id="10"/>
            <p:cNvSpPr txBox="true"/>
            <p:nvPr/>
          </p:nvSpPr>
          <p:spPr>
            <a:xfrm rot="0">
              <a:off x="1208542" y="131364"/>
              <a:ext cx="2917167" cy="53467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3359"/>
                </a:lnSpc>
                <a:spcBef>
                  <a:spcPct val="0"/>
                </a:spcBef>
              </a:pPr>
              <a:r>
                <a:rPr lang="en-US" sz="2400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Coffee Maker</a:t>
              </a: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9349044" y="7225816"/>
            <a:ext cx="3090476" cy="485617"/>
            <a:chOff x="0" y="0"/>
            <a:chExt cx="4120635" cy="647489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746385" cy="647489"/>
            </a:xfrm>
            <a:custGeom>
              <a:avLst/>
              <a:gdLst/>
              <a:ahLst/>
              <a:cxnLst/>
              <a:rect r="r" b="b" t="t" l="l"/>
              <a:pathLst>
                <a:path h="647489" w="746385">
                  <a:moveTo>
                    <a:pt x="0" y="0"/>
                  </a:moveTo>
                  <a:lnTo>
                    <a:pt x="746385" y="0"/>
                  </a:lnTo>
                  <a:lnTo>
                    <a:pt x="746385" y="647489"/>
                  </a:lnTo>
                  <a:lnTo>
                    <a:pt x="0" y="64748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TextBox 13" id="13"/>
            <p:cNvSpPr txBox="true"/>
            <p:nvPr/>
          </p:nvSpPr>
          <p:spPr>
            <a:xfrm rot="0">
              <a:off x="1203468" y="81387"/>
              <a:ext cx="2917167" cy="53467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3359"/>
                </a:lnSpc>
                <a:spcBef>
                  <a:spcPct val="0"/>
                </a:spcBef>
              </a:pPr>
              <a:r>
                <a:rPr lang="en-US" sz="2400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Wifi</a:t>
              </a:r>
            </a:p>
          </p:txBody>
        </p:sp>
      </p:grpSp>
      <p:grpSp>
        <p:nvGrpSpPr>
          <p:cNvPr name="Group 14" id="14"/>
          <p:cNvGrpSpPr/>
          <p:nvPr/>
        </p:nvGrpSpPr>
        <p:grpSpPr>
          <a:xfrm rot="0">
            <a:off x="13356102" y="5491088"/>
            <a:ext cx="3249941" cy="521034"/>
            <a:chOff x="0" y="0"/>
            <a:chExt cx="4333254" cy="694713"/>
          </a:xfrm>
        </p:grpSpPr>
        <p:sp>
          <p:nvSpPr>
            <p:cNvPr name="TextBox 15" id="15"/>
            <p:cNvSpPr txBox="true"/>
            <p:nvPr/>
          </p:nvSpPr>
          <p:spPr>
            <a:xfrm rot="0">
              <a:off x="1416087" y="51446"/>
              <a:ext cx="2917167" cy="53467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3359"/>
                </a:lnSpc>
                <a:spcBef>
                  <a:spcPct val="0"/>
                </a:spcBef>
              </a:pPr>
              <a:r>
                <a:rPr lang="en-US" sz="2400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Hair Dryer</a:t>
              </a:r>
            </a:p>
          </p:txBody>
        </p:sp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722291" cy="694713"/>
            </a:xfrm>
            <a:custGeom>
              <a:avLst/>
              <a:gdLst/>
              <a:ahLst/>
              <a:cxnLst/>
              <a:rect r="r" b="b" t="t" l="l"/>
              <a:pathLst>
                <a:path h="694713" w="722291">
                  <a:moveTo>
                    <a:pt x="0" y="0"/>
                  </a:moveTo>
                  <a:lnTo>
                    <a:pt x="722291" y="0"/>
                  </a:lnTo>
                  <a:lnTo>
                    <a:pt x="722291" y="694713"/>
                  </a:lnTo>
                  <a:lnTo>
                    <a:pt x="0" y="6947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 l="0" t="0" r="0" b="0"/>
              </a:stretch>
            </a:blipFill>
          </p:spPr>
        </p:sp>
      </p:grpSp>
      <p:grpSp>
        <p:nvGrpSpPr>
          <p:cNvPr name="Group 17" id="17"/>
          <p:cNvGrpSpPr/>
          <p:nvPr/>
        </p:nvGrpSpPr>
        <p:grpSpPr>
          <a:xfrm rot="0">
            <a:off x="13529452" y="6405175"/>
            <a:ext cx="3076591" cy="579081"/>
            <a:chOff x="0" y="0"/>
            <a:chExt cx="4102122" cy="772108"/>
          </a:xfrm>
        </p:grpSpPr>
        <p:sp>
          <p:nvSpPr>
            <p:cNvPr name="TextBox 18" id="18"/>
            <p:cNvSpPr txBox="true"/>
            <p:nvPr/>
          </p:nvSpPr>
          <p:spPr>
            <a:xfrm rot="0">
              <a:off x="1184954" y="17535"/>
              <a:ext cx="2917167" cy="53467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3359"/>
                </a:lnSpc>
                <a:spcBef>
                  <a:spcPct val="0"/>
                </a:spcBef>
              </a:pPr>
              <a:r>
                <a:rPr lang="en-US" sz="2400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Washer</a:t>
              </a:r>
            </a:p>
          </p:txBody>
        </p:sp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646640" cy="772108"/>
            </a:xfrm>
            <a:custGeom>
              <a:avLst/>
              <a:gdLst/>
              <a:ahLst/>
              <a:cxnLst/>
              <a:rect r="r" b="b" t="t" l="l"/>
              <a:pathLst>
                <a:path h="772108" w="646640">
                  <a:moveTo>
                    <a:pt x="0" y="0"/>
                  </a:moveTo>
                  <a:lnTo>
                    <a:pt x="646640" y="0"/>
                  </a:lnTo>
                  <a:lnTo>
                    <a:pt x="646640" y="772108"/>
                  </a:lnTo>
                  <a:lnTo>
                    <a:pt x="0" y="77210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 l="0" t="0" r="0" b="0"/>
              </a:stretch>
            </a:blipFill>
          </p:spPr>
        </p:sp>
      </p:grpSp>
      <p:grpSp>
        <p:nvGrpSpPr>
          <p:cNvPr name="Group 20" id="20"/>
          <p:cNvGrpSpPr/>
          <p:nvPr/>
        </p:nvGrpSpPr>
        <p:grpSpPr>
          <a:xfrm rot="0">
            <a:off x="13201650" y="7231578"/>
            <a:ext cx="3404393" cy="474093"/>
            <a:chOff x="0" y="0"/>
            <a:chExt cx="4539190" cy="632124"/>
          </a:xfrm>
        </p:grpSpPr>
        <p:sp>
          <p:nvSpPr>
            <p:cNvPr name="TextBox 21" id="21"/>
            <p:cNvSpPr txBox="true"/>
            <p:nvPr/>
          </p:nvSpPr>
          <p:spPr>
            <a:xfrm rot="0">
              <a:off x="1622023" y="73704"/>
              <a:ext cx="2917167" cy="53467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3359"/>
                </a:lnSpc>
                <a:spcBef>
                  <a:spcPct val="0"/>
                </a:spcBef>
              </a:pPr>
              <a:r>
                <a:rPr lang="en-US" sz="2400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Iron</a:t>
              </a:r>
            </a:p>
          </p:txBody>
        </p:sp>
        <p:sp>
          <p:nvSpPr>
            <p:cNvPr name="Freeform 22" id="22"/>
            <p:cNvSpPr/>
            <p:nvPr/>
          </p:nvSpPr>
          <p:spPr>
            <a:xfrm flipH="true" flipV="false" rot="0">
              <a:off x="0" y="0"/>
              <a:ext cx="1215623" cy="632124"/>
            </a:xfrm>
            <a:custGeom>
              <a:avLst/>
              <a:gdLst/>
              <a:ahLst/>
              <a:cxnLst/>
              <a:rect r="r" b="b" t="t" l="l"/>
              <a:pathLst>
                <a:path h="632124" w="1215623">
                  <a:moveTo>
                    <a:pt x="1215623" y="0"/>
                  </a:moveTo>
                  <a:lnTo>
                    <a:pt x="0" y="0"/>
                  </a:lnTo>
                  <a:lnTo>
                    <a:pt x="0" y="632124"/>
                  </a:lnTo>
                  <a:lnTo>
                    <a:pt x="1215623" y="632124"/>
                  </a:lnTo>
                  <a:lnTo>
                    <a:pt x="1215623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 l="0" t="0" r="0" b="0"/>
              </a:stretch>
            </a:blipFill>
          </p:spPr>
        </p:sp>
      </p:grpSp>
      <p:grpSp>
        <p:nvGrpSpPr>
          <p:cNvPr name="Group 23" id="23"/>
          <p:cNvGrpSpPr/>
          <p:nvPr/>
        </p:nvGrpSpPr>
        <p:grpSpPr>
          <a:xfrm rot="0">
            <a:off x="13409521" y="7991627"/>
            <a:ext cx="3196522" cy="633008"/>
            <a:chOff x="0" y="0"/>
            <a:chExt cx="4262030" cy="844011"/>
          </a:xfrm>
        </p:grpSpPr>
        <p:sp>
          <p:nvSpPr>
            <p:cNvPr name="TextBox 24" id="24"/>
            <p:cNvSpPr txBox="true"/>
            <p:nvPr/>
          </p:nvSpPr>
          <p:spPr>
            <a:xfrm rot="0">
              <a:off x="1344863" y="189748"/>
              <a:ext cx="2917167" cy="53467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3359"/>
                </a:lnSpc>
                <a:spcBef>
                  <a:spcPct val="0"/>
                </a:spcBef>
              </a:pPr>
              <a:r>
                <a:rPr lang="en-US" sz="2400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Cable TV</a:t>
              </a:r>
            </a:p>
          </p:txBody>
        </p:sp>
        <p:sp>
          <p:nvSpPr>
            <p:cNvPr name="Freeform 25" id="25"/>
            <p:cNvSpPr/>
            <p:nvPr/>
          </p:nvSpPr>
          <p:spPr>
            <a:xfrm flipH="false" flipV="false" rot="0">
              <a:off x="0" y="0"/>
              <a:ext cx="844011" cy="844011"/>
            </a:xfrm>
            <a:custGeom>
              <a:avLst/>
              <a:gdLst/>
              <a:ahLst/>
              <a:cxnLst/>
              <a:rect r="r" b="b" t="t" l="l"/>
              <a:pathLst>
                <a:path h="844011" w="844011">
                  <a:moveTo>
                    <a:pt x="0" y="0"/>
                  </a:moveTo>
                  <a:lnTo>
                    <a:pt x="844011" y="0"/>
                  </a:lnTo>
                  <a:lnTo>
                    <a:pt x="844011" y="844011"/>
                  </a:lnTo>
                  <a:lnTo>
                    <a:pt x="0" y="8440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 l="0" t="0" r="0" b="0"/>
              </a:stretch>
            </a:blipFill>
          </p:spPr>
        </p:sp>
      </p:grpSp>
      <p:sp>
        <p:nvSpPr>
          <p:cNvPr name="Freeform 26" id="26"/>
          <p:cNvSpPr/>
          <p:nvPr/>
        </p:nvSpPr>
        <p:spPr>
          <a:xfrm flipH="false" flipV="false" rot="0">
            <a:off x="-687886" y="0"/>
            <a:ext cx="19170115" cy="10287000"/>
          </a:xfrm>
          <a:custGeom>
            <a:avLst/>
            <a:gdLst/>
            <a:ahLst/>
            <a:cxnLst/>
            <a:rect r="r" b="b" t="t" l="l"/>
            <a:pathLst>
              <a:path h="10287000" w="19170115">
                <a:moveTo>
                  <a:pt x="0" y="0"/>
                </a:moveTo>
                <a:lnTo>
                  <a:pt x="19170115" y="0"/>
                </a:lnTo>
                <a:lnTo>
                  <a:pt x="19170115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8"/>
            <a:stretch>
              <a:fillRect l="0" t="-6414" r="0" b="-6414"/>
            </a:stretch>
          </a:blipFill>
        </p:spPr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2805029" y="0"/>
            <a:ext cx="5482971" cy="8229600"/>
            <a:chOff x="0" y="0"/>
            <a:chExt cx="2654602" cy="3984394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654602" cy="3984394"/>
            </a:xfrm>
            <a:custGeom>
              <a:avLst/>
              <a:gdLst/>
              <a:ahLst/>
              <a:cxnLst/>
              <a:rect r="r" b="b" t="t" l="l"/>
              <a:pathLst>
                <a:path h="3984394" w="2654602">
                  <a:moveTo>
                    <a:pt x="0" y="0"/>
                  </a:moveTo>
                  <a:lnTo>
                    <a:pt x="2654602" y="0"/>
                  </a:lnTo>
                  <a:lnTo>
                    <a:pt x="2654602" y="3984394"/>
                  </a:lnTo>
                  <a:lnTo>
                    <a:pt x="0" y="3984394"/>
                  </a:lnTo>
                  <a:close/>
                </a:path>
              </a:pathLst>
            </a:custGeom>
            <a:solidFill>
              <a:srgbClr val="FDFAF6">
                <a:alpha val="89804"/>
              </a:srgbClr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66675"/>
              <a:ext cx="2654602" cy="405106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135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0" y="0"/>
            <a:ext cx="14312348" cy="10287000"/>
          </a:xfrm>
          <a:custGeom>
            <a:avLst/>
            <a:gdLst/>
            <a:ahLst/>
            <a:cxnLst/>
            <a:rect r="r" b="b" t="t" l="l"/>
            <a:pathLst>
              <a:path h="10287000" w="14312348">
                <a:moveTo>
                  <a:pt x="0" y="0"/>
                </a:moveTo>
                <a:lnTo>
                  <a:pt x="14312348" y="0"/>
                </a:lnTo>
                <a:lnTo>
                  <a:pt x="14312348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14978245" y="2797779"/>
            <a:ext cx="3099902" cy="6400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520"/>
              </a:lnSpc>
              <a:spcBef>
                <a:spcPct val="0"/>
              </a:spcBef>
            </a:pPr>
            <a:r>
              <a:rPr lang="en-US" b="true" sz="1800">
                <a:solidFill>
                  <a:srgbClr val="B86731"/>
                </a:solidFill>
                <a:latin typeface="Poppins Bold"/>
                <a:ea typeface="Poppins Bold"/>
                <a:cs typeface="Poppins Bold"/>
                <a:sym typeface="Poppins Bold"/>
              </a:rPr>
              <a:t>Corner of Wenzel and Market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4592539" y="362216"/>
            <a:ext cx="3485608" cy="20260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331"/>
              </a:lnSpc>
            </a:pPr>
            <a:r>
              <a:rPr lang="en-US" sz="4299">
                <a:solidFill>
                  <a:srgbClr val="313233"/>
                </a:solidFill>
                <a:latin typeface="TAN Meringue"/>
                <a:ea typeface="TAN Meringue"/>
                <a:cs typeface="TAN Meringue"/>
                <a:sym typeface="TAN Meringue"/>
              </a:rPr>
              <a:t>The NULU Community Center 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DFA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280192" y="0"/>
            <a:ext cx="8445226" cy="9553070"/>
          </a:xfrm>
          <a:custGeom>
            <a:avLst/>
            <a:gdLst/>
            <a:ahLst/>
            <a:cxnLst/>
            <a:rect r="r" b="b" t="t" l="l"/>
            <a:pathLst>
              <a:path h="9553070" w="8445226">
                <a:moveTo>
                  <a:pt x="0" y="0"/>
                </a:moveTo>
                <a:lnTo>
                  <a:pt x="8445226" y="0"/>
                </a:lnTo>
                <a:lnTo>
                  <a:pt x="8445226" y="9553070"/>
                </a:lnTo>
                <a:lnTo>
                  <a:pt x="0" y="955307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1221" r="-21630" b="-1221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9144000" y="0"/>
            <a:ext cx="9134528" cy="4638847"/>
          </a:xfrm>
          <a:custGeom>
            <a:avLst/>
            <a:gdLst/>
            <a:ahLst/>
            <a:cxnLst/>
            <a:rect r="r" b="b" t="t" l="l"/>
            <a:pathLst>
              <a:path h="4638847" w="9134528">
                <a:moveTo>
                  <a:pt x="0" y="0"/>
                </a:moveTo>
                <a:lnTo>
                  <a:pt x="9134528" y="0"/>
                </a:lnTo>
                <a:lnTo>
                  <a:pt x="9134528" y="4638847"/>
                </a:lnTo>
                <a:lnTo>
                  <a:pt x="0" y="463884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9468" t="-9491" r="-6449" b="-23729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8980127" y="4776535"/>
            <a:ext cx="9462274" cy="5675926"/>
          </a:xfrm>
          <a:custGeom>
            <a:avLst/>
            <a:gdLst/>
            <a:ahLst/>
            <a:cxnLst/>
            <a:rect r="r" b="b" t="t" l="l"/>
            <a:pathLst>
              <a:path h="5675926" w="9462274">
                <a:moveTo>
                  <a:pt x="0" y="0"/>
                </a:moveTo>
                <a:lnTo>
                  <a:pt x="9462274" y="0"/>
                </a:lnTo>
                <a:lnTo>
                  <a:pt x="9462274" y="5675926"/>
                </a:lnTo>
                <a:lnTo>
                  <a:pt x="0" y="567592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2538" t="0" r="0" b="0"/>
            </a:stretch>
          </a:blipFill>
        </p:spPr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5F6E4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5440150" cy="10287000"/>
          </a:xfrm>
          <a:custGeom>
            <a:avLst/>
            <a:gdLst/>
            <a:ahLst/>
            <a:cxnLst/>
            <a:rect r="r" b="b" t="t" l="l"/>
            <a:pathLst>
              <a:path h="10287000" w="15440150">
                <a:moveTo>
                  <a:pt x="0" y="0"/>
                </a:moveTo>
                <a:lnTo>
                  <a:pt x="15440150" y="0"/>
                </a:lnTo>
                <a:lnTo>
                  <a:pt x="1544015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9139" t="0" r="-19139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15614000" y="1764373"/>
            <a:ext cx="2674000" cy="17713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712"/>
              </a:lnSpc>
              <a:spcBef>
                <a:spcPct val="0"/>
              </a:spcBef>
            </a:pPr>
            <a:r>
              <a:rPr lang="en-US" sz="3800">
                <a:solidFill>
                  <a:srgbClr val="FFFFFF"/>
                </a:solidFill>
                <a:latin typeface="TAN Meringue"/>
                <a:ea typeface="TAN Meringue"/>
                <a:cs typeface="TAN Meringue"/>
                <a:sym typeface="TAN Meringue"/>
              </a:rPr>
              <a:t>Amenities off Market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DAGYWvteMw4</dc:identifier>
  <dcterms:modified xsi:type="dcterms:W3CDTF">2011-08-01T06:04:30Z</dcterms:modified>
  <cp:revision>1</cp:revision>
  <dc:title>Clean Natural New Listing Real Estate Presentation</dc:title>
</cp:coreProperties>
</file>